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38"/>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279F9-94FE-46ED-ABAA-0649540C08EB}" v="6" dt="2026-10-05T12:08:44.3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58596" autoAdjust="0"/>
  </p:normalViewPr>
  <p:slideViewPr>
    <p:cSldViewPr snapToGrid="0" snapToObjects="1">
      <p:cViewPr varScale="1">
        <p:scale>
          <a:sx n="65" d="100"/>
          <a:sy n="65" d="100"/>
        </p:scale>
        <p:origin x="1554"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D68145-8A90-4A61-811E-E6AC6C43EB40}" type="datetimeFigureOut">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1EDCC-172D-4D98-ACF6-29B5837B1CCA}" type="slidenum">
              <a:rPr lang="en-GB" smtClean="0"/>
              <a:t>‹#›</a:t>
            </a:fld>
            <a:endParaRPr lang="en-GB"/>
          </a:p>
        </p:txBody>
      </p:sp>
    </p:spTree>
    <p:extLst>
      <p:ext uri="{BB962C8B-B14F-4D97-AF65-F5344CB8AC3E}">
        <p14:creationId xmlns:p14="http://schemas.microsoft.com/office/powerpoint/2010/main" val="1157330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lang="en-GB" b="0" dirty="0"/>
              <a:t>Bedfordshire Use of Force submitted between 01/07/2026 and 30/09/2026.</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Note: </a:t>
            </a:r>
            <a:r>
              <a:rPr lang="en-GB" sz="1200" b="0" i="0" kern="1200" dirty="0">
                <a:solidFill>
                  <a:schemeClr val="tx1"/>
                </a:solidFill>
                <a:effectLst/>
                <a:latin typeface="+mn-lt"/>
                <a:ea typeface="+mn-ea"/>
                <a:cs typeface="+mn-cs"/>
              </a:rPr>
              <a:t>A system issue from late June into July 2026 affected the recording of use of force submissions and resulted in lower recorded figures during this period. </a:t>
            </a:r>
            <a:endParaRPr lang="en-GB" dirty="0"/>
          </a:p>
          <a:p>
            <a:endParaRPr lang="en-GB" b="1" dirty="0"/>
          </a:p>
          <a:p>
            <a:r>
              <a:rPr b="1" dirty="0"/>
              <a:t>Data Notes and Limitations</a:t>
            </a:r>
            <a:endParaRPr dirty="0"/>
          </a:p>
          <a:p>
            <a:r>
              <a:rPr b="0" dirty="0"/>
              <a:t>This report relates to use of force forms recorded during the above dates.
Each officer involved in an incident completes their own use of force form. This means that a single incident involving multiple officers will appear more than once in the figures, and subject details may be repeated. The data therefore reflects the number of forms submitted, rather than the number of unique incidents or individuals.
Each form may also record more than one reason for using force, as well as multiple locations and tactics.
</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12 Months Recorded Use of Force Chart</a:t>
            </a:r>
            <a:endParaRPr dirty="0"/>
          </a:p>
          <a:p>
            <a:r>
              <a:rPr b="0" dirty="0"/>
              <a:t>Line chart showing monthly use of force records for the last 12 calendar months. An average of 769 records were recorded per month. Highest months were Mar 2026 with 902, May 2026 with 872, Apr 2026 with 860.</a:t>
            </a:r>
            <a:endParaRPr lang="en-GB" b="0" dirty="0"/>
          </a:p>
          <a:p>
            <a:endParaRPr lang="en-GB" b="0" dirty="0"/>
          </a:p>
          <a:p>
            <a:pPr fontAlgn="t"/>
            <a:r>
              <a:rPr lang="en-GB" sz="1200" b="0" i="0" kern="1200" dirty="0">
                <a:solidFill>
                  <a:schemeClr val="tx1"/>
                </a:solidFill>
                <a:effectLst/>
                <a:latin typeface="+mn-lt"/>
                <a:ea typeface="+mn-ea"/>
                <a:cs typeface="+mn-cs"/>
              </a:rPr>
              <a:t>A system issue from late June into July 2026 affected the recording of use of force submissions and resulted in lower recorded figures during this period. Although the issue has since been resolved, data for June and July 2026 should be interpreted with caution when assessing trends over time.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Daily Average Use of Force by Month</a:t>
            </a:r>
            <a:endParaRPr dirty="0"/>
          </a:p>
          <a:p>
            <a:r>
              <a:rPr b="0" dirty="0"/>
              <a:t>Line chart showing average daily use of force records by month. Highest months in period were Mar 2026 with 29.1, Feb 2026 with 28.9, Apr 2026 with 28.7.</a:t>
            </a:r>
            <a:endParaRPr lang="en-GB" b="0" dirty="0"/>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system issue from late June into July 2026 affected the recording of use of force submissions and resulted in lower recorded figures during this period. Although the issue has since been resolved, data for June and July 2026 should be interpreted with caution when assessing trends over time.</a:t>
            </a:r>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0" dirty="0"/>
              <a:t>Data note: Because more than one location can be recorded for each use of force, percentages will total more than 100%.</a:t>
            </a:r>
            <a:endParaRPr dirty="0"/>
          </a:p>
          <a:p>
            <a:endParaRPr dirty="0"/>
          </a:p>
          <a:p>
            <a:r>
              <a:rPr b="1" dirty="0"/>
              <a:t>Overview</a:t>
            </a:r>
            <a:endParaRPr dirty="0"/>
          </a:p>
          <a:p>
            <a:r>
              <a:rPr b="0" dirty="0"/>
              <a:t>There were 1,922 use of force submissions in Bedfordshire between 01/07/2026 and 30/09/2026.</a:t>
            </a:r>
            <a:endParaRPr dirty="0"/>
          </a:p>
          <a:p>
            <a:endParaRPr dirty="0"/>
          </a:p>
          <a:p>
            <a:r>
              <a:rPr b="1" dirty="0"/>
              <a:t>Top Three locations by percentage</a:t>
            </a:r>
            <a:endParaRPr dirty="0"/>
          </a:p>
          <a:p>
            <a:r>
              <a:rPr b="0" dirty="0"/>
              <a:t>53% of forms submitted related to a street/highway
22% were in dwelling
12% were in open ground (e.g. park, car-park, field)</a:t>
            </a:r>
            <a:endParaRPr dirty="0"/>
          </a:p>
          <a:p>
            <a:endParaRPr dirty="0"/>
          </a:p>
          <a:p>
            <a:r>
              <a:rPr b="1" dirty="0"/>
              <a:t>Count of Use of Force by Location Type</a:t>
            </a:r>
            <a:endParaRPr dirty="0"/>
          </a:p>
          <a:p>
            <a:r>
              <a:rPr b="0" dirty="0"/>
              <a:t>The top five use of force locations in the period were street/highway with 1,023, dwelling with 430, open ground (e.g. park, car-park, field) with 232, custody block with 125, hospital / a and e (non-mental health setting) with 54.</a:t>
            </a:r>
            <a:endParaRPr dirty="0"/>
          </a:p>
          <a:p>
            <a:endParaRPr dirty="0"/>
          </a:p>
          <a:p>
            <a:r>
              <a:rPr b="1" dirty="0"/>
              <a:t>Percentage of Use of Force by Location Type</a:t>
            </a:r>
            <a:endParaRPr dirty="0"/>
          </a:p>
          <a:p>
            <a:r>
              <a:rPr b="0" dirty="0"/>
              <a:t>Bar chart showing percentage of use of force by location type.</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lang="en-GB" b="0" dirty="0"/>
              <a:t>Data note: Because more than one reason can be recorded for each use of force, percentages will total more than 100%.</a:t>
            </a:r>
            <a:endParaRPr lang="en-GB" dirty="0"/>
          </a:p>
          <a:p>
            <a:endParaRPr lang="en-GB" b="1" dirty="0"/>
          </a:p>
          <a:p>
            <a:r>
              <a:rPr lang="en-GB" b="1" dirty="0"/>
              <a:t>Overview</a:t>
            </a:r>
            <a:endParaRPr lang="en-GB" dirty="0"/>
          </a:p>
          <a:p>
            <a:r>
              <a:rPr lang="en-GB" b="0" dirty="0"/>
              <a:t>There were 1,922 use of force submissions in Bedfordshire between 01/07/2026 and 30/09/2026.</a:t>
            </a:r>
            <a:endParaRPr lang="en-GB" dirty="0"/>
          </a:p>
          <a:p>
            <a:endParaRPr lang="en-GB" b="1" dirty="0"/>
          </a:p>
          <a:p>
            <a:r>
              <a:rPr b="1" dirty="0"/>
              <a:t>Top Reasons for Use of Force in Period</a:t>
            </a:r>
            <a:endParaRPr dirty="0"/>
          </a:p>
          <a:p>
            <a:r>
              <a:rPr b="0" dirty="0"/>
              <a:t>Between 1st July 2026 and 30th September 2026, use of force in Bedfordshire was predominantly recorded to effect arrest, prevent escape, protect other officers.</a:t>
            </a:r>
            <a:endParaRPr dirty="0"/>
          </a:p>
          <a:p>
            <a:endParaRPr dirty="0"/>
          </a:p>
          <a:p>
            <a:r>
              <a:rPr b="1" dirty="0"/>
              <a:t>Percentage of Use of Force by Reason</a:t>
            </a:r>
            <a:endParaRPr dirty="0"/>
          </a:p>
          <a:p>
            <a:r>
              <a:rPr b="0" dirty="0"/>
              <a:t>Bar chart showing percentage of use of force by reason</a:t>
            </a:r>
            <a:endParaRPr dirty="0"/>
          </a:p>
          <a:p>
            <a:endParaRPr dirty="0"/>
          </a:p>
          <a:p>
            <a:r>
              <a:rPr b="1" dirty="0"/>
              <a:t>Count of Use of Force by Reason</a:t>
            </a:r>
            <a:endParaRPr dirty="0"/>
          </a:p>
          <a:p>
            <a:r>
              <a:rPr b="0" dirty="0"/>
              <a:t>Bar chart showing count of use of force by reason</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0" dirty="0"/>
              <a:t>Use of Force Tactics</a:t>
            </a:r>
            <a:endParaRPr dirty="0"/>
          </a:p>
          <a:p>
            <a:endParaRPr dirty="0"/>
          </a:p>
          <a:p>
            <a:r>
              <a:rPr b="0" dirty="0"/>
              <a:t>Data note: Officers may use more than one type of tactic during an incident, which means the total number of tactics recorded will exceed the number of incidents.</a:t>
            </a:r>
            <a:endParaRPr dirty="0"/>
          </a:p>
          <a:p>
            <a:endParaRPr lang="en-GB" dirty="0"/>
          </a:p>
          <a:p>
            <a:r>
              <a:rPr lang="en-GB" b="1" dirty="0"/>
              <a:t>Overview</a:t>
            </a:r>
            <a:endParaRPr lang="en-GB" dirty="0"/>
          </a:p>
          <a:p>
            <a:r>
              <a:rPr lang="en-GB" b="0" dirty="0"/>
              <a:t>There were 1,922 use of force submissions in Bedfordshire between 01/07/2026 and 30/09/2026.</a:t>
            </a:r>
            <a:endParaRPr lang="en-GB" dirty="0"/>
          </a:p>
          <a:p>
            <a:endParaRPr dirty="0"/>
          </a:p>
          <a:p>
            <a:r>
              <a:rPr b="1" dirty="0"/>
              <a:t>Top 5 Tactics Used</a:t>
            </a:r>
            <a:endParaRPr dirty="0"/>
          </a:p>
          <a:p>
            <a:r>
              <a:rPr b="0" dirty="0"/>
              <a:t>The top five use of force tactics in the period were handcuffing - co-operative with 974, handcuffing - non co-operative with 436, unarmed skills with 300, other / improvised with 243, ground restraint with 152.</a:t>
            </a:r>
            <a:endParaRPr dirty="0"/>
          </a:p>
          <a:p>
            <a:endParaRPr dirty="0"/>
          </a:p>
          <a:p>
            <a:r>
              <a:rPr b="1" dirty="0"/>
              <a:t>Pie Chart Showing the Taser Usage Breakdown</a:t>
            </a:r>
            <a:endParaRPr dirty="0"/>
          </a:p>
          <a:p>
            <a:r>
              <a:rPr b="0" dirty="0"/>
              <a:t>Tasers were used in 134 instances of use of force in the period. 74 red-dotted, 27 aimed, 19 drawn, 0 angled drive stun, 2 arced, 12 discharged, 0 drive stun.</a:t>
            </a:r>
            <a:endParaRPr dirty="0"/>
          </a:p>
          <a:p>
            <a:endParaRPr lang="en-GB" dirty="0"/>
          </a:p>
          <a:p>
            <a:r>
              <a:rPr lang="en-GB" b="1" dirty="0"/>
              <a:t>Table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Table showing count of use of force by tactic used. Percentage of total tactics, and percentage of total use of force with tactic.</a:t>
            </a:r>
            <a:endParaRPr lang="en-GB"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0" dirty="0"/>
              <a:t>Use of Force Subject Characteristics</a:t>
            </a:r>
            <a:endParaRPr dirty="0"/>
          </a:p>
          <a:p>
            <a:endParaRPr dirty="0"/>
          </a:p>
          <a:p>
            <a:r>
              <a:rPr b="1" dirty="0"/>
              <a:t>Number of Use of Force Records by Ethnicity</a:t>
            </a:r>
            <a:endParaRPr dirty="0"/>
          </a:p>
          <a:p>
            <a:r>
              <a:rPr b="0" dirty="0"/>
              <a:t>Ethnicity breakdown was as follows White with 1,168, Asian with 327, Black with 292, Mixed with 76, Other with 46.</a:t>
            </a:r>
            <a:endParaRPr dirty="0"/>
          </a:p>
          <a:p>
            <a:endParaRPr dirty="0"/>
          </a:p>
          <a:p>
            <a:r>
              <a:rPr b="1" dirty="0"/>
              <a:t>Count of Use of Force by Age Band</a:t>
            </a:r>
            <a:endParaRPr dirty="0"/>
          </a:p>
          <a:p>
            <a:r>
              <a:rPr b="0" dirty="0"/>
              <a:t>Top three age bands were18-34 years with 834, 35-49 years with 635, 50-64 years with 194.</a:t>
            </a:r>
            <a:endParaRPr dirty="0"/>
          </a:p>
          <a:p>
            <a:endParaRPr dirty="0"/>
          </a:p>
          <a:p>
            <a:r>
              <a:rPr b="1" dirty="0"/>
              <a:t>Count of Use of Force by Gender</a:t>
            </a:r>
            <a:endParaRPr dirty="0"/>
          </a:p>
          <a:p>
            <a:r>
              <a:rPr b="0" dirty="0"/>
              <a:t>Gender breakdown male 1,523, female 334.</a:t>
            </a:r>
            <a:endParaRPr dirty="0"/>
          </a:p>
          <a:p>
            <a:endParaRPr dirty="0"/>
          </a:p>
          <a:p>
            <a:r>
              <a:rPr b="1" dirty="0"/>
              <a:t>Data Note</a:t>
            </a:r>
            <a:endParaRPr dirty="0"/>
          </a:p>
          <a:p>
            <a:r>
              <a:rPr b="0" dirty="0"/>
              <a:t>Data note: As use of force is recorded per officer, ethnicity, age and gender details will appear more than once where multiple officers are involved in the same incident.</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Use of Force Subject Characteristics</a:t>
            </a:r>
            <a:endParaRPr lang="en-GB" dirty="0"/>
          </a:p>
          <a:p>
            <a:endParaRPr lang="en-GB" b="1" dirty="0"/>
          </a:p>
          <a:p>
            <a:r>
              <a:rPr b="1" dirty="0"/>
              <a:t>Count of Use of Force by Age Band</a:t>
            </a:r>
            <a:endParaRPr dirty="0"/>
          </a:p>
          <a:p>
            <a:r>
              <a:rPr b="0" dirty="0"/>
              <a:t>43% of forms submitted related to persons aged 18-34 years
33% were 35-49 years
10% were 50-64 years</a:t>
            </a:r>
            <a:endParaRPr dirty="0"/>
          </a:p>
          <a:p>
            <a:endParaRPr dirty="0"/>
          </a:p>
          <a:p>
            <a:r>
              <a:rPr b="1" dirty="0"/>
              <a:t>Count of Use of Force by Gender Band</a:t>
            </a:r>
            <a:endParaRPr dirty="0"/>
          </a:p>
          <a:p>
            <a:r>
              <a:rPr b="0" dirty="0"/>
              <a:t>79% of use of force subjects were male
17% were female</a:t>
            </a:r>
            <a:endParaRPr dirty="0"/>
          </a:p>
          <a:p>
            <a:endParaRPr dirty="0"/>
          </a:p>
          <a:p>
            <a:r>
              <a:rPr b="1" dirty="0"/>
              <a:t>Number of Use of Force Records by Ethnicity</a:t>
            </a:r>
            <a:endParaRPr dirty="0"/>
          </a:p>
          <a:p>
            <a:r>
              <a:rPr b="0" dirty="0"/>
              <a:t>61% of subjects were White
17% were Asian
15% were Black
4% were Mixed
2% were Other</a:t>
            </a:r>
            <a:endParaRPr dirty="0"/>
          </a:p>
          <a:p>
            <a:endParaRPr dirty="0"/>
          </a:p>
          <a:p>
            <a:r>
              <a:rPr b="1" dirty="0"/>
              <a:t>Data Note</a:t>
            </a:r>
            <a:endParaRPr dirty="0"/>
          </a:p>
          <a:p>
            <a:r>
              <a:rPr b="0" dirty="0"/>
              <a:t>Data note: As use of force is recorded per officer, ethnicity, age and gender details will appear more than once where multiple officers are involved in the same incident.</a:t>
            </a:r>
            <a:endParaRPr dirty="0"/>
          </a:p>
          <a:p>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10/6/2026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licer ,shape ,Data Notes and Limitations ,Bedfordshire Police Crest ,Period Selected.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Front Page</a:t>
            </a:r>
          </a:p>
        </p:txBody>
      </p:sp>
      <p:sp>
        <p:nvSpPr>
          <p:cNvPr id="2" name="TextBox 1">
            <a:extLst>
              <a:ext uri="{FF2B5EF4-FFF2-40B4-BE49-F238E27FC236}">
                <a16:creationId xmlns:a16="http://schemas.microsoft.com/office/drawing/2014/main" id="{E0634D94-3E94-C4A7-2247-BB44FF952851}"/>
              </a:ext>
            </a:extLst>
          </p:cNvPr>
          <p:cNvSpPr txBox="1"/>
          <p:nvPr/>
        </p:nvSpPr>
        <p:spPr>
          <a:xfrm>
            <a:off x="574415" y="326571"/>
            <a:ext cx="4197610" cy="646331"/>
          </a:xfrm>
          <a:prstGeom prst="rect">
            <a:avLst/>
          </a:prstGeom>
          <a:noFill/>
        </p:spPr>
        <p:txBody>
          <a:bodyPr wrap="square" rtlCol="0">
            <a:spAutoFit/>
          </a:bodyPr>
          <a:lstStyle/>
          <a:p>
            <a:pPr lvl="0">
              <a:defRPr/>
            </a:pPr>
            <a:r>
              <a:rPr lang="en-GB" sz="1200" b="1" dirty="0">
                <a:solidFill>
                  <a:schemeClr val="bg1"/>
                </a:solidFill>
              </a:rPr>
              <a:t>Note: </a:t>
            </a:r>
            <a:r>
              <a:rPr lang="en-GB" sz="1200" dirty="0">
                <a:solidFill>
                  <a:schemeClr val="bg1"/>
                </a:solidFill>
              </a:rPr>
              <a:t>A system issue from late June into July 2026 affected the recording of use of force submissions and resulted in lower recorded figures during this period.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12 Months Recorded Use of Force Chart ,Tit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Monthly Use of Force</a:t>
            </a:r>
          </a:p>
        </p:txBody>
      </p:sp>
      <p:sp>
        <p:nvSpPr>
          <p:cNvPr id="5" name="TextBox 4">
            <a:extLst>
              <a:ext uri="{FF2B5EF4-FFF2-40B4-BE49-F238E27FC236}">
                <a16:creationId xmlns:a16="http://schemas.microsoft.com/office/drawing/2014/main" id="{DA9FCB60-E3EC-6E4B-1B14-0A37A88488F5}"/>
              </a:ext>
            </a:extLst>
          </p:cNvPr>
          <p:cNvSpPr txBox="1"/>
          <p:nvPr/>
        </p:nvSpPr>
        <p:spPr>
          <a:xfrm>
            <a:off x="8997696" y="735511"/>
            <a:ext cx="2782062" cy="830997"/>
          </a:xfrm>
          <a:prstGeom prst="rect">
            <a:avLst/>
          </a:prstGeom>
          <a:noFill/>
        </p:spPr>
        <p:txBody>
          <a:bodyPr wrap="square" rtlCol="0">
            <a:spAutoFit/>
          </a:bodyPr>
          <a:lstStyle/>
          <a:p>
            <a:pPr lvl="0">
              <a:defRPr/>
            </a:pPr>
            <a:r>
              <a:rPr lang="en-GB" sz="1200" b="1" dirty="0">
                <a:solidFill>
                  <a:srgbClr val="000038"/>
                </a:solidFill>
              </a:rPr>
              <a:t>Note: </a:t>
            </a:r>
            <a:r>
              <a:rPr lang="en-GB" sz="1200" dirty="0">
                <a:solidFill>
                  <a:srgbClr val="000038"/>
                </a:solidFill>
              </a:rPr>
              <a:t>A system issue from late June into July 2026 affected the recording of use of force submissions and resulted in lower recorded figures during this period.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Daily Average Use of Force by Month ,Tit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Daily Averages by Month</a:t>
            </a:r>
          </a:p>
        </p:txBody>
      </p:sp>
      <p:sp>
        <p:nvSpPr>
          <p:cNvPr id="5" name="TextBox 4">
            <a:extLst>
              <a:ext uri="{FF2B5EF4-FFF2-40B4-BE49-F238E27FC236}">
                <a16:creationId xmlns:a16="http://schemas.microsoft.com/office/drawing/2014/main" id="{FCFD2A85-0E04-F671-FB5C-3F51040E939E}"/>
              </a:ext>
            </a:extLst>
          </p:cNvPr>
          <p:cNvSpPr txBox="1"/>
          <p:nvPr/>
        </p:nvSpPr>
        <p:spPr>
          <a:xfrm>
            <a:off x="1124331" y="5068823"/>
            <a:ext cx="2782062" cy="830997"/>
          </a:xfrm>
          <a:prstGeom prst="rect">
            <a:avLst/>
          </a:prstGeom>
          <a:noFill/>
        </p:spPr>
        <p:txBody>
          <a:bodyPr wrap="square" rtlCol="0">
            <a:spAutoFit/>
          </a:bodyPr>
          <a:lstStyle/>
          <a:p>
            <a:pPr lvl="0">
              <a:defRPr/>
            </a:pPr>
            <a:r>
              <a:rPr lang="en-GB" sz="1200" b="1" dirty="0">
                <a:solidFill>
                  <a:srgbClr val="000038"/>
                </a:solidFill>
              </a:rPr>
              <a:t>Note: </a:t>
            </a:r>
            <a:r>
              <a:rPr lang="en-GB" sz="1200" dirty="0">
                <a:solidFill>
                  <a:srgbClr val="000038"/>
                </a:solidFill>
              </a:rPr>
              <a:t>A system issue from late June into July 2026 affected the recording of use of force submissions and resulted in lower recorded figures during this period.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itle ,Data Note ,Overview ,Top Three locations by percentage ,Count of Use of Force by Location Type ,slicer ,Percentage of Use of Force by Location Typ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Location Type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licer ,Top Reasons for Use of Force in Period ,Percentage of Use of Force by Reason ,Title ,Data Note ,Overview ,Count of Use of Force by Reas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Reason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slicer ,Title ,Data Note ,tableEx ,Overview ,Top 5 Tactics Used ,Pie Chart Showing the Taser Usage Breakdow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Tactics Used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itle ,Number of Use of Force Records by Ethnicity ,slicer ,Count of Use of Force by Age Band ,Count of Use of Force by Gender ,Data Not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Subject Characteristics - Counts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Count of Use of Force by Age Band ,Title ,Count of Use of Force by Gender Band ,Number of Use of Force Records by Ethnicity ,Data Note ,slicer.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Subject Characteristics - Percentages</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69</TotalTime>
  <Words>1124</Words>
  <Application>Microsoft Office PowerPoint</Application>
  <PresentationFormat>Widescreen</PresentationFormat>
  <Paragraphs>92</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Arial</vt:lpstr>
      <vt:lpstr>Calibri</vt:lpstr>
      <vt:lpstr>Calibri Light</vt:lpstr>
      <vt:lpstr>Custom Design</vt:lpstr>
      <vt:lpstr>Front Page</vt:lpstr>
      <vt:lpstr>Monthly Use of Force</vt:lpstr>
      <vt:lpstr>Daily Averages by Month</vt:lpstr>
      <vt:lpstr>Location Type</vt:lpstr>
      <vt:lpstr>Reason</vt:lpstr>
      <vt:lpstr>Tactics Used</vt:lpstr>
      <vt:lpstr>Subject Characteristics - Counts</vt:lpstr>
      <vt:lpstr>Subject Characteristics - Percentages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ROGERS, Kirsty 8506</cp:lastModifiedBy>
  <cp:revision>6</cp:revision>
  <dcterms:created xsi:type="dcterms:W3CDTF">2016-09-04T11:54:55Z</dcterms:created>
  <dcterms:modified xsi:type="dcterms:W3CDTF">2026-10-06T09:12:34Z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8b5aee8-5735-4353-85b0-06b0f114040f_Enabled">
    <vt:lpwstr>true</vt:lpwstr>
  </property>
  <property fmtid="{D5CDD505-2E9C-101B-9397-08002B2CF9AE}" pid="3" name="MSIP_Label_b8b5aee8-5735-4353-85b0-06b0f114040f_SetDate">
    <vt:lpwstr>2026-10-05T07:58:28Z</vt:lpwstr>
  </property>
  <property fmtid="{D5CDD505-2E9C-101B-9397-08002B2CF9AE}" pid="4" name="MSIP_Label_b8b5aee8-5735-4353-85b0-06b0f114040f_Method">
    <vt:lpwstr>Privileged</vt:lpwstr>
  </property>
  <property fmtid="{D5CDD505-2E9C-101B-9397-08002B2CF9AE}" pid="5" name="MSIP_Label_b8b5aee8-5735-4353-85b0-06b0f114040f_Name">
    <vt:lpwstr>b8b5aee8-5735-4353-85b0-06b0f114040f</vt:lpwstr>
  </property>
  <property fmtid="{D5CDD505-2E9C-101B-9397-08002B2CF9AE}" pid="6" name="MSIP_Label_b8b5aee8-5735-4353-85b0-06b0f114040f_SiteId">
    <vt:lpwstr>a3c59d1b-b8f1-4299-9d6a-39ad8f570422</vt:lpwstr>
  </property>
  <property fmtid="{D5CDD505-2E9C-101B-9397-08002B2CF9AE}" pid="7" name="MSIP_Label_b8b5aee8-5735-4353-85b0-06b0f114040f_ActionId">
    <vt:lpwstr>5377c587-1641-4f60-a829-b76d9acef1b0</vt:lpwstr>
  </property>
  <property fmtid="{D5CDD505-2E9C-101B-9397-08002B2CF9AE}" pid="8" name="MSIP_Label_b8b5aee8-5735-4353-85b0-06b0f114040f_ContentBits">
    <vt:lpwstr>0</vt:lpwstr>
  </property>
</Properties>
</file>