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10"/>
  </p:notesMasterIdLst>
  <p:sldIdLst>
    <p:sldId id="257" r:id="rId2"/>
    <p:sldId id="258" r:id="rId3"/>
    <p:sldId id="259" r:id="rId4"/>
    <p:sldId id="260" r:id="rId5"/>
    <p:sldId id="261" r:id="rId6"/>
    <p:sldId id="262" r:id="rId7"/>
    <p:sldId id="263" r:id="rId8"/>
    <p:sldId id="264" r:id="rId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3C910"/>
    <a:srgbClr val="D9D9D9"/>
    <a:srgbClr val="D3D3D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4580" autoAdjust="0"/>
    <p:restoredTop sz="66223" autoAdjust="0"/>
  </p:normalViewPr>
  <p:slideViewPr>
    <p:cSldViewPr snapToGrid="0" snapToObjects="1">
      <p:cViewPr varScale="1">
        <p:scale>
          <a:sx n="73" d="100"/>
          <a:sy n="73" d="100"/>
        </p:scale>
        <p:origin x="1236" y="66"/>
      </p:cViewPr>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67A85DF-A284-43E8-9FF7-78C60932A061}" type="datetimeFigureOut">
              <a:rPr lang="en-GB" smtClean="0"/>
              <a:t>24/08/2026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DE8A6BB-142A-4867-B20A-93C7ABFB8BEA}" type="slidenum">
              <a:rPr lang="en-GB" smtClean="0"/>
              <a:t>‹#›</a:t>
            </a:fld>
            <a:endParaRPr lang="en-GB"/>
          </a:p>
        </p:txBody>
      </p:sp>
    </p:spTree>
    <p:extLst>
      <p:ext uri="{BB962C8B-B14F-4D97-AF65-F5344CB8AC3E}">
        <p14:creationId xmlns:p14="http://schemas.microsoft.com/office/powerpoint/2010/main" val="16089886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Text"/>
          <p:cNvSpPr>
            <a:spLocks noGrp="1"/>
          </p:cNvSpPr>
          <p:nvPr>
            <p:ph type="body" idx="1"/>
          </p:nvPr>
        </p:nvSpPr>
        <p:spPr/>
        <p:txBody>
          <a:bodyPr/>
          <a:lstStyle/>
          <a:p>
            <a:r>
              <a:rPr b="1" dirty="0"/>
              <a:t>Data Notes and Limitations</a:t>
            </a:r>
            <a:endParaRPr dirty="0"/>
          </a:p>
          <a:p>
            <a:r>
              <a:rPr b="0" dirty="0"/>
              <a:t>Data notes and limitations
This report relates to use of force forms recorded during the above dates.
Each officer involved in an incident completes their own use of force form. This means that a single incident involving multiple officers will appear more than once in the figures, and subject details may be repeated. The data therefore reflects the number of forms submitted, rather than the number of unique incidents or individuals.
Each form may also record more than one reason for using force, as well as multiple locations and tactics.
</a:t>
            </a:r>
            <a:endParaRPr dirty="0"/>
          </a:p>
          <a:p>
            <a:r>
              <a:rPr b="1" dirty="0"/>
              <a:t>Period Selected</a:t>
            </a:r>
            <a:endParaRPr dirty="0"/>
          </a:p>
          <a:p>
            <a:r>
              <a:rPr b="0" dirty="0"/>
              <a:t>Bedfordshire Use of Force submitted between 01/04/2026 and 30/06/2026.</a:t>
            </a:r>
            <a:endParaRPr dirty="0"/>
          </a:p>
          <a:p>
            <a:endParaRPr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Text"/>
          <p:cNvSpPr>
            <a:spLocks noGrp="1"/>
          </p:cNvSpPr>
          <p:nvPr>
            <p:ph type="body" idx="1"/>
          </p:nvPr>
        </p:nvSpPr>
        <p:spPr/>
        <p:txBody>
          <a:bodyPr/>
          <a:lstStyle/>
          <a:p>
            <a:r>
              <a:rPr b="1" dirty="0"/>
              <a:t>12 Months Recorded Use of Force Chart</a:t>
            </a:r>
            <a:endParaRPr dirty="0"/>
          </a:p>
          <a:p>
            <a:r>
              <a:rPr b="0" dirty="0"/>
              <a:t>Line chart showing monthly use of force records for the last 12 calendar months. An average of 817 records were recorded per month. Highest months were Jul 2025 with 907, Mar 2026 with 902, May 2026 with 872.</a:t>
            </a:r>
            <a:endParaRPr dirty="0"/>
          </a:p>
          <a:p>
            <a:endParaRPr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Text"/>
          <p:cNvSpPr>
            <a:spLocks noGrp="1"/>
          </p:cNvSpPr>
          <p:nvPr>
            <p:ph type="body" idx="1"/>
          </p:nvPr>
        </p:nvSpPr>
        <p:spPr/>
        <p:txBody>
          <a:bodyPr/>
          <a:lstStyle/>
          <a:p>
            <a:r>
              <a:rPr b="1" dirty="0"/>
              <a:t>Daily Average Use of Force by Month</a:t>
            </a:r>
            <a:endParaRPr dirty="0"/>
          </a:p>
          <a:p>
            <a:r>
              <a:rPr b="0" dirty="0"/>
              <a:t>Line chart showing average daily use of force records by month. Highest months in period were Jul 2025 with 29.3, Mar 2026 with 29.1, Feb 2026 with 28.9.</a:t>
            </a:r>
            <a:endParaRPr dirty="0"/>
          </a:p>
          <a:p>
            <a:endParaRPr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Text"/>
          <p:cNvSpPr>
            <a:spLocks noGrp="1"/>
          </p:cNvSpPr>
          <p:nvPr>
            <p:ph type="body" idx="1"/>
          </p:nvPr>
        </p:nvSpPr>
        <p:spPr/>
        <p:txBody>
          <a:bodyPr/>
          <a:lstStyle/>
          <a:p>
            <a:r>
              <a:rPr b="1" dirty="0"/>
              <a:t>Data Note</a:t>
            </a:r>
            <a:endParaRPr dirty="0"/>
          </a:p>
          <a:p>
            <a:r>
              <a:rPr b="0" dirty="0"/>
              <a:t>Data note: Because more than one location can be recorded for each use of force, percentages will total more than 100%.</a:t>
            </a:r>
            <a:endParaRPr dirty="0"/>
          </a:p>
          <a:p>
            <a:endParaRPr dirty="0"/>
          </a:p>
          <a:p>
            <a:r>
              <a:rPr b="1" dirty="0"/>
              <a:t>Overview</a:t>
            </a:r>
            <a:endParaRPr dirty="0"/>
          </a:p>
          <a:p>
            <a:r>
              <a:rPr b="0" dirty="0"/>
              <a:t>There were 2,398 use of force submissions in Bedfordshire between 01/04/2026 and 30/06/2026.</a:t>
            </a:r>
            <a:endParaRPr dirty="0"/>
          </a:p>
          <a:p>
            <a:endParaRPr dirty="0"/>
          </a:p>
          <a:p>
            <a:r>
              <a:rPr b="1" dirty="0"/>
              <a:t>Top Three locations by percentage</a:t>
            </a:r>
            <a:endParaRPr dirty="0"/>
          </a:p>
          <a:p>
            <a:r>
              <a:rPr b="0" dirty="0"/>
              <a:t>50% of forms submitted related to a street/highway
23% were in dwelling
13% were in open ground (e.g. park, car-park, field)</a:t>
            </a:r>
            <a:endParaRPr dirty="0"/>
          </a:p>
          <a:p>
            <a:endParaRPr dirty="0"/>
          </a:p>
          <a:p>
            <a:r>
              <a:rPr b="1" dirty="0"/>
              <a:t>Use of Force by Location Type</a:t>
            </a:r>
            <a:endParaRPr dirty="0"/>
          </a:p>
          <a:p>
            <a:r>
              <a:rPr b="0" dirty="0"/>
              <a:t>The top five use of force locations in the period were street/highway with 1,192</a:t>
            </a:r>
            <a:r>
              <a:rPr lang="en-GB" b="0" dirty="0"/>
              <a:t> (50%)</a:t>
            </a:r>
            <a:r>
              <a:rPr b="0" dirty="0"/>
              <a:t>, dwelling with 544</a:t>
            </a:r>
            <a:r>
              <a:rPr lang="en-GB" b="0" dirty="0"/>
              <a:t> (23%)</a:t>
            </a:r>
            <a:r>
              <a:rPr b="0" dirty="0"/>
              <a:t>, open ground (e.g. park, car-park, field) with 313</a:t>
            </a:r>
            <a:r>
              <a:rPr lang="en-GB" b="0" dirty="0"/>
              <a:t> (13%)</a:t>
            </a:r>
            <a:r>
              <a:rPr b="0" dirty="0"/>
              <a:t>, custody block with 126</a:t>
            </a:r>
            <a:r>
              <a:rPr lang="en-GB" b="0" dirty="0"/>
              <a:t> (5%)</a:t>
            </a:r>
            <a:r>
              <a:rPr b="0" dirty="0"/>
              <a:t>, other with 100</a:t>
            </a:r>
            <a:r>
              <a:rPr lang="en-GB" b="0" dirty="0"/>
              <a:t> (4%)</a:t>
            </a:r>
            <a:r>
              <a:rPr b="0" dirty="0"/>
              <a:t>.</a:t>
            </a:r>
            <a:endParaRPr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Text"/>
          <p:cNvSpPr>
            <a:spLocks noGrp="1"/>
          </p:cNvSpPr>
          <p:nvPr>
            <p:ph type="body" idx="1"/>
          </p:nvPr>
        </p:nvSpPr>
        <p:spPr/>
        <p:txBody>
          <a:bodyPr/>
          <a:lstStyle/>
          <a:p>
            <a:r>
              <a:rPr lang="en-GB" b="1" dirty="0"/>
              <a:t>Data Note</a:t>
            </a:r>
            <a:endParaRPr lang="en-GB" dirty="0"/>
          </a:p>
          <a:p>
            <a:r>
              <a:rPr lang="en-GB" b="0" dirty="0"/>
              <a:t>Data note: Because more than one reason can be recorded for each use of force, percentages will total more than 100%.</a:t>
            </a:r>
            <a:endParaRPr lang="en-GB" dirty="0"/>
          </a:p>
          <a:p>
            <a:endParaRPr lang="en-GB" b="1" dirty="0"/>
          </a:p>
          <a:p>
            <a:r>
              <a:rPr lang="en-GB" b="1" dirty="0"/>
              <a:t>Overview</a:t>
            </a:r>
            <a:endParaRPr lang="en-GB" dirty="0"/>
          </a:p>
          <a:p>
            <a:r>
              <a:rPr lang="en-GB" b="0" dirty="0"/>
              <a:t>There were 2,398 use of force submissions in Bedfordshire between 01/04/2026 and 30/06/2026.</a:t>
            </a:r>
            <a:endParaRPr lang="en-GB" dirty="0"/>
          </a:p>
          <a:p>
            <a:endParaRPr lang="en-GB" b="1" dirty="0"/>
          </a:p>
          <a:p>
            <a:r>
              <a:rPr b="1" dirty="0"/>
              <a:t>Top Reasons for Use of Force in Period</a:t>
            </a:r>
            <a:endParaRPr dirty="0"/>
          </a:p>
          <a:p>
            <a:r>
              <a:rPr b="0" dirty="0"/>
              <a:t>Between 1st April 2026 and 30th June 2026, use of force in Bedfordshire was predominantly recorded to effect arrest</a:t>
            </a:r>
            <a:r>
              <a:rPr lang="en-GB" b="0" dirty="0"/>
              <a:t> 1273 (53%)</a:t>
            </a:r>
            <a:r>
              <a:rPr b="0" dirty="0"/>
              <a:t>, prevent escape</a:t>
            </a:r>
            <a:r>
              <a:rPr lang="en-GB" b="0" dirty="0"/>
              <a:t> 1213 (51%)</a:t>
            </a:r>
            <a:r>
              <a:rPr b="0" dirty="0"/>
              <a:t>, protect self</a:t>
            </a:r>
            <a:r>
              <a:rPr lang="en-GB" b="0" dirty="0"/>
              <a:t> 870 (36%)</a:t>
            </a:r>
            <a:r>
              <a:rPr b="0" dirty="0"/>
              <a:t>.</a:t>
            </a:r>
            <a:endParaRPr dirty="0"/>
          </a:p>
          <a:p>
            <a:endParaRPr dirty="0"/>
          </a:p>
          <a:p>
            <a:endParaRPr dirty="0"/>
          </a:p>
          <a:p>
            <a:endParaRPr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Text"/>
          <p:cNvSpPr>
            <a:spLocks noGrp="1"/>
          </p:cNvSpPr>
          <p:nvPr>
            <p:ph type="body" idx="1"/>
          </p:nvPr>
        </p:nvSpPr>
        <p:spPr/>
        <p:txBody>
          <a:bodyPr/>
          <a:lstStyle/>
          <a:p>
            <a:r>
              <a:rPr b="1" dirty="0"/>
              <a:t>Title</a:t>
            </a:r>
            <a:endParaRPr dirty="0"/>
          </a:p>
          <a:p>
            <a:r>
              <a:rPr b="0" dirty="0"/>
              <a:t>Use of Force Tactics</a:t>
            </a:r>
            <a:endParaRPr dirty="0"/>
          </a:p>
          <a:p>
            <a:endParaRPr dirty="0"/>
          </a:p>
          <a:p>
            <a:r>
              <a:rPr b="1" dirty="0"/>
              <a:t>Data Note</a:t>
            </a:r>
            <a:endParaRPr dirty="0"/>
          </a:p>
          <a:p>
            <a:r>
              <a:rPr b="0" dirty="0"/>
              <a:t>Data note: Officers may use more than one type of tactic during an incident, which means the total number of tactics recorded will exceed the number of incidents.</a:t>
            </a:r>
            <a:endParaRPr dirty="0"/>
          </a:p>
          <a:p>
            <a:endParaRPr lang="en-GB" dirty="0"/>
          </a:p>
          <a:p>
            <a:r>
              <a:rPr lang="en-GB" b="1" dirty="0"/>
              <a:t>Overview</a:t>
            </a:r>
            <a:endParaRPr lang="en-GB" dirty="0"/>
          </a:p>
          <a:p>
            <a:r>
              <a:rPr lang="en-GB" b="0" dirty="0"/>
              <a:t>There were 2,398 use of force submissions in Bedfordshire between 01/04/2026 and 30/06/2026.</a:t>
            </a:r>
            <a:endParaRPr lang="en-GB" dirty="0"/>
          </a:p>
          <a:p>
            <a:endParaRPr dirty="0"/>
          </a:p>
          <a:p>
            <a:r>
              <a:rPr lang="en-GB" b="1" dirty="0"/>
              <a:t>Ta</a:t>
            </a:r>
            <a:r>
              <a:rPr b="1" dirty="0" err="1"/>
              <a:t>ble</a:t>
            </a:r>
            <a:endParaRPr dirty="0"/>
          </a:p>
          <a:p>
            <a:r>
              <a:rPr b="0" dirty="0"/>
              <a:t>Table showing count of use of force by tactic used. Percentage of total tactics, and percentage of total use of force with tactic.</a:t>
            </a:r>
            <a:endParaRPr dirty="0"/>
          </a:p>
          <a:p>
            <a:endParaRPr dirty="0"/>
          </a:p>
          <a:p>
            <a:r>
              <a:rPr b="1" dirty="0"/>
              <a:t>Top 5 Tactics Used</a:t>
            </a:r>
            <a:endParaRPr dirty="0"/>
          </a:p>
          <a:p>
            <a:r>
              <a:rPr b="0" dirty="0"/>
              <a:t>The top five use of force tactics in the period were handcuffing - co-operative with 1,300, handcuffing - non co-operative with 524, unarmed skills with 315, other / improvised with 303, ground restraint with 137.</a:t>
            </a:r>
            <a:endParaRPr dirty="0"/>
          </a:p>
          <a:p>
            <a:endParaRPr dirty="0"/>
          </a:p>
          <a:p>
            <a:r>
              <a:rPr b="1" dirty="0"/>
              <a:t>Pie Chart Showing the Taser Usage Breakdown</a:t>
            </a:r>
            <a:endParaRPr dirty="0"/>
          </a:p>
          <a:p>
            <a:r>
              <a:rPr b="0" dirty="0"/>
              <a:t>Tasers were used in 135 instances of use of force in the period. 68 red-dotted, 23 aimed, 34 drawn, 0 angled drive stun, 4 arced, 6 discharged, 0 drive stun.</a:t>
            </a:r>
            <a:endParaRPr dirty="0"/>
          </a:p>
          <a:p>
            <a:endParaRPr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Text"/>
          <p:cNvSpPr>
            <a:spLocks noGrp="1"/>
          </p:cNvSpPr>
          <p:nvPr>
            <p:ph type="body" idx="1"/>
          </p:nvPr>
        </p:nvSpPr>
        <p:spPr/>
        <p:txBody>
          <a:bodyPr/>
          <a:lstStyle/>
          <a:p>
            <a:r>
              <a:rPr b="1" dirty="0"/>
              <a:t>Title</a:t>
            </a:r>
            <a:endParaRPr dirty="0"/>
          </a:p>
          <a:p>
            <a:r>
              <a:rPr b="0" dirty="0"/>
              <a:t>Use of Force Subject Characteristics</a:t>
            </a:r>
            <a:endParaRPr dirty="0"/>
          </a:p>
          <a:p>
            <a:endParaRPr lang="en-GB" dirty="0"/>
          </a:p>
          <a:p>
            <a:r>
              <a:rPr lang="en-GB" b="1" dirty="0"/>
              <a:t>Data Note</a:t>
            </a:r>
            <a:endParaRPr lang="en-GB" dirty="0"/>
          </a:p>
          <a:p>
            <a:r>
              <a:rPr lang="en-GB" b="0" dirty="0"/>
              <a:t>Data note: As use of force is recorded per officer, ethnicity, age and gender details will appear more than once where multiple officers are involved in the same incident.</a:t>
            </a:r>
            <a:endParaRPr lang="en-GB" dirty="0"/>
          </a:p>
          <a:p>
            <a:endParaRPr dirty="0"/>
          </a:p>
          <a:p>
            <a:r>
              <a:rPr b="1" dirty="0"/>
              <a:t>Number of Use of Force Records by Ethnicity</a:t>
            </a:r>
            <a:endParaRPr dirty="0"/>
          </a:p>
          <a:p>
            <a:r>
              <a:rPr b="0" dirty="0"/>
              <a:t>Ethnicity breakdown was as follows White with 1,374, Asian with 513, Black with 361, Mixed with 84, Other with 48.</a:t>
            </a:r>
            <a:endParaRPr dirty="0"/>
          </a:p>
          <a:p>
            <a:endParaRPr dirty="0"/>
          </a:p>
          <a:p>
            <a:r>
              <a:rPr b="1" dirty="0"/>
              <a:t>Count of Use of Force by Age Band</a:t>
            </a:r>
            <a:endParaRPr dirty="0"/>
          </a:p>
          <a:p>
            <a:r>
              <a:rPr b="0" dirty="0"/>
              <a:t>Top three age bands were18-34 years with 1,011, 35-49 years with 808, 50-64 years with 239.</a:t>
            </a:r>
            <a:endParaRPr dirty="0"/>
          </a:p>
          <a:p>
            <a:endParaRPr dirty="0"/>
          </a:p>
          <a:p>
            <a:r>
              <a:rPr b="1" dirty="0"/>
              <a:t>Count of Use of Force by Gender</a:t>
            </a:r>
            <a:endParaRPr dirty="0"/>
          </a:p>
          <a:p>
            <a:r>
              <a:rPr b="0" dirty="0"/>
              <a:t>Gender breakdown male 1,949, female 360.</a:t>
            </a:r>
            <a:endParaRPr dirty="0"/>
          </a:p>
          <a:p>
            <a:endParaRPr dirty="0"/>
          </a:p>
          <a:p>
            <a:endParaRPr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Text"/>
          <p:cNvSpPr>
            <a:spLocks noGrp="1"/>
          </p:cNvSpPr>
          <p:nvPr>
            <p:ph type="body" idx="1"/>
          </p:nvPr>
        </p:nvSpPr>
        <p:spPr/>
        <p:txBody>
          <a:bodyPr/>
          <a:lstStyle/>
          <a:p>
            <a:r>
              <a:rPr lang="en-GB" b="1" dirty="0"/>
              <a:t>Title</a:t>
            </a:r>
            <a:endParaRPr lang="en-GB" dirty="0"/>
          </a:p>
          <a:p>
            <a:r>
              <a:rPr lang="en-GB" b="0" dirty="0"/>
              <a:t>Use of Force Subject Characteristics</a:t>
            </a:r>
          </a:p>
          <a:p>
            <a:endParaRPr lang="en-GB" dirty="0"/>
          </a:p>
          <a:p>
            <a:r>
              <a:rPr lang="en-GB" b="1" dirty="0"/>
              <a:t>Data Note</a:t>
            </a:r>
            <a:endParaRPr lang="en-GB" dirty="0"/>
          </a:p>
          <a:p>
            <a:r>
              <a:rPr lang="en-GB" b="0" dirty="0"/>
              <a:t>Data note: As use of force is recorded per officer, ethnicity, age and gender details will appear more than once where multiple officers are involved in the same incident.</a:t>
            </a:r>
            <a:endParaRPr lang="en-GB" dirty="0"/>
          </a:p>
          <a:p>
            <a:endParaRPr lang="en-GB" b="1" dirty="0"/>
          </a:p>
          <a:p>
            <a:r>
              <a:rPr b="1" dirty="0"/>
              <a:t>Count of Use of Force by Age Band</a:t>
            </a:r>
            <a:endParaRPr dirty="0"/>
          </a:p>
          <a:p>
            <a:r>
              <a:rPr b="0" dirty="0"/>
              <a:t>42% of forms submitted related to persons aged 18-34 years
34% were 35-49 years
10% were 50-64 years</a:t>
            </a:r>
            <a:endParaRPr dirty="0"/>
          </a:p>
          <a:p>
            <a:endParaRPr dirty="0"/>
          </a:p>
          <a:p>
            <a:r>
              <a:rPr b="1" dirty="0"/>
              <a:t>Count of Use of Force by Gender Band</a:t>
            </a:r>
            <a:endParaRPr dirty="0"/>
          </a:p>
          <a:p>
            <a:r>
              <a:rPr b="0" dirty="0"/>
              <a:t>81% of use of force subjects were male
15% were female</a:t>
            </a:r>
            <a:endParaRPr dirty="0"/>
          </a:p>
          <a:p>
            <a:endParaRPr dirty="0"/>
          </a:p>
          <a:p>
            <a:r>
              <a:rPr b="1" dirty="0"/>
              <a:t>Number of Use of Force Records by Ethnicity</a:t>
            </a:r>
            <a:endParaRPr dirty="0"/>
          </a:p>
          <a:p>
            <a:r>
              <a:rPr b="0" dirty="0"/>
              <a:t>57% of subjects were White
21% were Asian
15% were Black
4% were Mixed
2% were Other</a:t>
            </a:r>
            <a:endParaRPr dirty="0"/>
          </a:p>
          <a:p>
            <a:endParaRPr dirty="0"/>
          </a:p>
          <a:p>
            <a:endParaRPr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627ED9C8-F09A-4D9E-BEC0-4725162E21FF}" type="datetimeFigureOut">
              <a:rPr lang="en-US" smtClean="0"/>
              <a:t>8/24/2026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C7D807A-D3EC-4DEA-86E2-120E4093F1A6}" type="slidenum">
              <a:rPr lang="en-US" smtClean="0"/>
              <a:t>‹#›</a:t>
            </a:fld>
            <a:endParaRPr lang="en-US"/>
          </a:p>
        </p:txBody>
      </p:sp>
    </p:spTree>
    <p:extLst>
      <p:ext uri="{BB962C8B-B14F-4D97-AF65-F5344CB8AC3E}">
        <p14:creationId xmlns:p14="http://schemas.microsoft.com/office/powerpoint/2010/main" val="17476896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27ED9C8-F09A-4D9E-BEC0-4725162E21FF}" type="datetimeFigureOut">
              <a:rPr lang="en-US" smtClean="0"/>
              <a:t>8/24/2026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C7D807A-D3EC-4DEA-86E2-120E4093F1A6}" type="slidenum">
              <a:rPr lang="en-US" smtClean="0"/>
              <a:t>‹#›</a:t>
            </a:fld>
            <a:endParaRPr lang="en-US"/>
          </a:p>
        </p:txBody>
      </p:sp>
    </p:spTree>
    <p:extLst>
      <p:ext uri="{BB962C8B-B14F-4D97-AF65-F5344CB8AC3E}">
        <p14:creationId xmlns:p14="http://schemas.microsoft.com/office/powerpoint/2010/main" val="5532142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27ED9C8-F09A-4D9E-BEC0-4725162E21FF}" type="datetimeFigureOut">
              <a:rPr lang="en-US" smtClean="0"/>
              <a:t>8/24/2026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C7D807A-D3EC-4DEA-86E2-120E4093F1A6}" type="slidenum">
              <a:rPr lang="en-US" smtClean="0"/>
              <a:t>‹#›</a:t>
            </a:fld>
            <a:endParaRPr lang="en-US"/>
          </a:p>
        </p:txBody>
      </p:sp>
    </p:spTree>
    <p:extLst>
      <p:ext uri="{BB962C8B-B14F-4D97-AF65-F5344CB8AC3E}">
        <p14:creationId xmlns:p14="http://schemas.microsoft.com/office/powerpoint/2010/main" val="29826409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27ED9C8-F09A-4D9E-BEC0-4725162E21FF}" type="datetimeFigureOut">
              <a:rPr lang="en-US" smtClean="0"/>
              <a:t>8/24/2026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C7D807A-D3EC-4DEA-86E2-120E4093F1A6}" type="slidenum">
              <a:rPr lang="en-US" smtClean="0"/>
              <a:t>‹#›</a:t>
            </a:fld>
            <a:endParaRPr lang="en-US"/>
          </a:p>
        </p:txBody>
      </p:sp>
    </p:spTree>
    <p:extLst>
      <p:ext uri="{BB962C8B-B14F-4D97-AF65-F5344CB8AC3E}">
        <p14:creationId xmlns:p14="http://schemas.microsoft.com/office/powerpoint/2010/main" val="2144985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627ED9C8-F09A-4D9E-BEC0-4725162E21FF}" type="datetimeFigureOut">
              <a:rPr lang="en-US" smtClean="0"/>
              <a:t>8/24/2026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C7D807A-D3EC-4DEA-86E2-120E4093F1A6}" type="slidenum">
              <a:rPr lang="en-US" smtClean="0"/>
              <a:t>‹#›</a:t>
            </a:fld>
            <a:endParaRPr lang="en-US"/>
          </a:p>
        </p:txBody>
      </p:sp>
    </p:spTree>
    <p:extLst>
      <p:ext uri="{BB962C8B-B14F-4D97-AF65-F5344CB8AC3E}">
        <p14:creationId xmlns:p14="http://schemas.microsoft.com/office/powerpoint/2010/main" val="10268814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627ED9C8-F09A-4D9E-BEC0-4725162E21FF}" type="datetimeFigureOut">
              <a:rPr lang="en-US" smtClean="0"/>
              <a:t>8/24/2026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C7D807A-D3EC-4DEA-86E2-120E4093F1A6}" type="slidenum">
              <a:rPr lang="en-US" smtClean="0"/>
              <a:t>‹#›</a:t>
            </a:fld>
            <a:endParaRPr lang="en-US"/>
          </a:p>
        </p:txBody>
      </p:sp>
    </p:spTree>
    <p:extLst>
      <p:ext uri="{BB962C8B-B14F-4D97-AF65-F5344CB8AC3E}">
        <p14:creationId xmlns:p14="http://schemas.microsoft.com/office/powerpoint/2010/main" val="10043315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627ED9C8-F09A-4D9E-BEC0-4725162E21FF}" type="datetimeFigureOut">
              <a:rPr lang="en-US" smtClean="0"/>
              <a:t>8/24/2026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C7D807A-D3EC-4DEA-86E2-120E4093F1A6}" type="slidenum">
              <a:rPr lang="en-US" smtClean="0"/>
              <a:t>‹#›</a:t>
            </a:fld>
            <a:endParaRPr lang="en-US"/>
          </a:p>
        </p:txBody>
      </p:sp>
    </p:spTree>
    <p:extLst>
      <p:ext uri="{BB962C8B-B14F-4D97-AF65-F5344CB8AC3E}">
        <p14:creationId xmlns:p14="http://schemas.microsoft.com/office/powerpoint/2010/main" val="9256924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627ED9C8-F09A-4D9E-BEC0-4725162E21FF}" type="datetimeFigureOut">
              <a:rPr lang="en-US" smtClean="0"/>
              <a:t>8/24/2026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C7D807A-D3EC-4DEA-86E2-120E4093F1A6}" type="slidenum">
              <a:rPr lang="en-US" smtClean="0"/>
              <a:t>‹#›</a:t>
            </a:fld>
            <a:endParaRPr lang="en-US"/>
          </a:p>
        </p:txBody>
      </p:sp>
    </p:spTree>
    <p:extLst>
      <p:ext uri="{BB962C8B-B14F-4D97-AF65-F5344CB8AC3E}">
        <p14:creationId xmlns:p14="http://schemas.microsoft.com/office/powerpoint/2010/main" val="22809139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27ED9C8-F09A-4D9E-BEC0-4725162E21FF}" type="datetimeFigureOut">
              <a:rPr lang="en-US" smtClean="0"/>
              <a:t>8/24/2026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C7D807A-D3EC-4DEA-86E2-120E4093F1A6}" type="slidenum">
              <a:rPr lang="en-US" smtClean="0"/>
              <a:t>‹#›</a:t>
            </a:fld>
            <a:endParaRPr lang="en-US"/>
          </a:p>
        </p:txBody>
      </p:sp>
    </p:spTree>
    <p:extLst>
      <p:ext uri="{BB962C8B-B14F-4D97-AF65-F5344CB8AC3E}">
        <p14:creationId xmlns:p14="http://schemas.microsoft.com/office/powerpoint/2010/main" val="23581811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627ED9C8-F09A-4D9E-BEC0-4725162E21FF}" type="datetimeFigureOut">
              <a:rPr lang="en-US" smtClean="0"/>
              <a:t>8/24/2026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C7D807A-D3EC-4DEA-86E2-120E4093F1A6}" type="slidenum">
              <a:rPr lang="en-US" smtClean="0"/>
              <a:t>‹#›</a:t>
            </a:fld>
            <a:endParaRPr lang="en-US"/>
          </a:p>
        </p:txBody>
      </p:sp>
    </p:spTree>
    <p:extLst>
      <p:ext uri="{BB962C8B-B14F-4D97-AF65-F5344CB8AC3E}">
        <p14:creationId xmlns:p14="http://schemas.microsoft.com/office/powerpoint/2010/main" val="9933904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627ED9C8-F09A-4D9E-BEC0-4725162E21FF}" type="datetimeFigureOut">
              <a:rPr lang="en-US" smtClean="0"/>
              <a:t>8/24/2026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C7D807A-D3EC-4DEA-86E2-120E4093F1A6}" type="slidenum">
              <a:rPr lang="en-US" smtClean="0"/>
              <a:t>‹#›</a:t>
            </a:fld>
            <a:endParaRPr lang="en-US"/>
          </a:p>
        </p:txBody>
      </p:sp>
    </p:spTree>
    <p:extLst>
      <p:ext uri="{BB962C8B-B14F-4D97-AF65-F5344CB8AC3E}">
        <p14:creationId xmlns:p14="http://schemas.microsoft.com/office/powerpoint/2010/main" val="28848075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27ED9C8-F09A-4D9E-BEC0-4725162E21FF}" type="datetimeFigureOut">
              <a:rPr lang="en-US" smtClean="0"/>
              <a:t>8/24/2026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C7D807A-D3EC-4DEA-86E2-120E4093F1A6}" type="slidenum">
              <a:rPr lang="en-US" smtClean="0"/>
              <a:t>‹#›</a:t>
            </a:fld>
            <a:endParaRPr lang="en-US"/>
          </a:p>
        </p:txBody>
      </p:sp>
    </p:spTree>
    <p:extLst>
      <p:ext uri="{BB962C8B-B14F-4D97-AF65-F5344CB8AC3E}">
        <p14:creationId xmlns:p14="http://schemas.microsoft.com/office/powerpoint/2010/main" val="142369109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title="This slide contains the following visuals: slicer ,shape ,Data Notes and Limitations ,Bedfordshire Police Crest ,Period Selected. Please refer to the notes on this slide for details"/>
          <p:cNvPicPr>
            <a:picLocks noChangeAspect="1"/>
          </p:cNvPicPr>
          <p:nvPr/>
        </p:nvPicPr>
        <p:blipFill>
          <a:blip r:embed="rId3"/>
          <a:stretch>
            <a:fillRect/>
          </a:stretch>
        </p:blipFill>
        <p:spPr>
          <a:xfrm>
            <a:off x="76200" y="0"/>
            <a:ext cx="12020550" cy="6858000"/>
          </a:xfrm>
          <a:prstGeom prst="rect">
            <a:avLst/>
          </a:prstGeom>
          <a:noFill/>
        </p:spPr>
      </p:pic>
      <p:sp>
        <p:nvSpPr>
          <p:cNvPr id="4" name="Title" hidden="1"/>
          <p:cNvSpPr>
            <a:spLocks noGrp="1"/>
          </p:cNvSpPr>
          <p:nvPr>
            <p:ph type="title"/>
          </p:nvPr>
        </p:nvSpPr>
        <p:spPr/>
        <p:txBody>
          <a:bodyPr/>
          <a:lstStyle/>
          <a:p>
            <a:r>
              <a:t>Front Page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title="This slide contains the following visuals: 12 Months Recorded Use of Force Chart ,Title. Please refer to the notes on this slide for details"/>
          <p:cNvPicPr>
            <a:picLocks noChangeAspect="1"/>
          </p:cNvPicPr>
          <p:nvPr/>
        </p:nvPicPr>
        <p:blipFill>
          <a:blip r:embed="rId3"/>
          <a:stretch>
            <a:fillRect/>
          </a:stretch>
        </p:blipFill>
        <p:spPr>
          <a:xfrm>
            <a:off x="76200" y="0"/>
            <a:ext cx="12020550" cy="6858000"/>
          </a:xfrm>
          <a:prstGeom prst="rect">
            <a:avLst/>
          </a:prstGeom>
          <a:noFill/>
        </p:spPr>
      </p:pic>
      <p:sp>
        <p:nvSpPr>
          <p:cNvPr id="4" name="Title" hidden="1"/>
          <p:cNvSpPr>
            <a:spLocks noGrp="1"/>
          </p:cNvSpPr>
          <p:nvPr>
            <p:ph type="title"/>
          </p:nvPr>
        </p:nvSpPr>
        <p:spPr/>
        <p:txBody>
          <a:bodyPr/>
          <a:lstStyle/>
          <a:p>
            <a:r>
              <a:t>Monthly Use of Force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title="This slide contains the following visuals: Daily Average Use of Force by Month ,Title. Please refer to the notes on this slide for details"/>
          <p:cNvPicPr>
            <a:picLocks noChangeAspect="1"/>
          </p:cNvPicPr>
          <p:nvPr/>
        </p:nvPicPr>
        <p:blipFill>
          <a:blip r:embed="rId3"/>
          <a:stretch>
            <a:fillRect/>
          </a:stretch>
        </p:blipFill>
        <p:spPr>
          <a:xfrm>
            <a:off x="76200" y="0"/>
            <a:ext cx="12020550" cy="6858000"/>
          </a:xfrm>
          <a:prstGeom prst="rect">
            <a:avLst/>
          </a:prstGeom>
          <a:noFill/>
        </p:spPr>
      </p:pic>
      <p:sp>
        <p:nvSpPr>
          <p:cNvPr id="4" name="Title" hidden="1"/>
          <p:cNvSpPr>
            <a:spLocks noGrp="1"/>
          </p:cNvSpPr>
          <p:nvPr>
            <p:ph type="title"/>
          </p:nvPr>
        </p:nvSpPr>
        <p:spPr/>
        <p:txBody>
          <a:bodyPr/>
          <a:lstStyle/>
          <a:p>
            <a:r>
              <a:t>Daily Averages by Month</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title="This slide contains the following visuals: Title ,Data Note ,Overview ,Top Three locations by percentage ,Count of Use of Force by Location Type ,slicer ,Percentage of Use of Force by Location Type. Please refer to the notes on this slide for details"/>
          <p:cNvPicPr>
            <a:picLocks noChangeAspect="1"/>
          </p:cNvPicPr>
          <p:nvPr/>
        </p:nvPicPr>
        <p:blipFill>
          <a:blip r:embed="rId3"/>
          <a:stretch>
            <a:fillRect/>
          </a:stretch>
        </p:blipFill>
        <p:spPr>
          <a:xfrm>
            <a:off x="76200" y="0"/>
            <a:ext cx="12020550" cy="6858000"/>
          </a:xfrm>
          <a:prstGeom prst="rect">
            <a:avLst/>
          </a:prstGeom>
          <a:noFill/>
        </p:spPr>
      </p:pic>
      <p:sp>
        <p:nvSpPr>
          <p:cNvPr id="4" name="Title" hidden="1"/>
          <p:cNvSpPr>
            <a:spLocks noGrp="1"/>
          </p:cNvSpPr>
          <p:nvPr>
            <p:ph type="title"/>
          </p:nvPr>
        </p:nvSpPr>
        <p:spPr/>
        <p:txBody>
          <a:bodyPr/>
          <a:lstStyle/>
          <a:p>
            <a:r>
              <a:t>Location Type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title="This slide contains the following visuals: slicer ,Top Reasons for Use of Force in Period ,Percentage of Use of Force by Reason ,Title ,Data Note ,Overview ,Count of Use of Force by Reason. Please refer to the notes on this slide for details"/>
          <p:cNvPicPr>
            <a:picLocks noChangeAspect="1"/>
          </p:cNvPicPr>
          <p:nvPr/>
        </p:nvPicPr>
        <p:blipFill>
          <a:blip r:embed="rId3"/>
          <a:stretch>
            <a:fillRect/>
          </a:stretch>
        </p:blipFill>
        <p:spPr>
          <a:xfrm>
            <a:off x="76200" y="0"/>
            <a:ext cx="12020550" cy="6858000"/>
          </a:xfrm>
          <a:prstGeom prst="rect">
            <a:avLst/>
          </a:prstGeom>
          <a:noFill/>
        </p:spPr>
      </p:pic>
      <p:sp>
        <p:nvSpPr>
          <p:cNvPr id="4" name="Title" hidden="1"/>
          <p:cNvSpPr>
            <a:spLocks noGrp="1"/>
          </p:cNvSpPr>
          <p:nvPr>
            <p:ph type="title"/>
          </p:nvPr>
        </p:nvSpPr>
        <p:spPr/>
        <p:txBody>
          <a:bodyPr/>
          <a:lstStyle/>
          <a:p>
            <a:r>
              <a:t>Reason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title="This slide contains the following visuals: slicer ,Title ,Data Note ,tableEx ,Overview ,Top 5 Tactics Used ,Pie Chart Showing the Taser Usage Breakdown. Please refer to the notes on this slide for details"/>
          <p:cNvPicPr>
            <a:picLocks noChangeAspect="1"/>
          </p:cNvPicPr>
          <p:nvPr/>
        </p:nvPicPr>
        <p:blipFill>
          <a:blip r:embed="rId3"/>
          <a:stretch>
            <a:fillRect/>
          </a:stretch>
        </p:blipFill>
        <p:spPr>
          <a:xfrm>
            <a:off x="76200" y="0"/>
            <a:ext cx="12020550" cy="6858000"/>
          </a:xfrm>
          <a:prstGeom prst="rect">
            <a:avLst/>
          </a:prstGeom>
          <a:noFill/>
        </p:spPr>
      </p:pic>
      <p:sp>
        <p:nvSpPr>
          <p:cNvPr id="4" name="Title" hidden="1"/>
          <p:cNvSpPr>
            <a:spLocks noGrp="1"/>
          </p:cNvSpPr>
          <p:nvPr>
            <p:ph type="title"/>
          </p:nvPr>
        </p:nvSpPr>
        <p:spPr/>
        <p:txBody>
          <a:bodyPr/>
          <a:lstStyle/>
          <a:p>
            <a:r>
              <a:t>Tactics Used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title="This slide contains the following visuals: Title ,Number of Use of Force Records by Ethnicity ,slicer ,Count of Use of Force by Age Band ,Count of Use of Force by Gender ,Data Note. Please refer to the notes on this slide for details"/>
          <p:cNvPicPr>
            <a:picLocks noChangeAspect="1"/>
          </p:cNvPicPr>
          <p:nvPr/>
        </p:nvPicPr>
        <p:blipFill>
          <a:blip r:embed="rId3"/>
          <a:stretch>
            <a:fillRect/>
          </a:stretch>
        </p:blipFill>
        <p:spPr>
          <a:xfrm>
            <a:off x="76200" y="0"/>
            <a:ext cx="12020550" cy="6858000"/>
          </a:xfrm>
          <a:prstGeom prst="rect">
            <a:avLst/>
          </a:prstGeom>
          <a:noFill/>
        </p:spPr>
      </p:pic>
      <p:sp>
        <p:nvSpPr>
          <p:cNvPr id="4" name="Title" hidden="1"/>
          <p:cNvSpPr>
            <a:spLocks noGrp="1"/>
          </p:cNvSpPr>
          <p:nvPr>
            <p:ph type="title"/>
          </p:nvPr>
        </p:nvSpPr>
        <p:spPr/>
        <p:txBody>
          <a:bodyPr/>
          <a:lstStyle/>
          <a:p>
            <a:r>
              <a:t>Subject Characteristics - Counts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title="This slide contains the following visuals: Count of Use of Force by Age Band ,Title ,Count of Use of Force by Gender Band ,Number of Use of Force Records by Ethnicity ,Data Note ,slicer. Please refer to the notes on this slide for details"/>
          <p:cNvPicPr>
            <a:picLocks noChangeAspect="1"/>
          </p:cNvPicPr>
          <p:nvPr/>
        </p:nvPicPr>
        <p:blipFill>
          <a:blip r:embed="rId3"/>
          <a:stretch>
            <a:fillRect/>
          </a:stretch>
        </p:blipFill>
        <p:spPr>
          <a:xfrm>
            <a:off x="76200" y="0"/>
            <a:ext cx="12020550" cy="6858000"/>
          </a:xfrm>
          <a:prstGeom prst="rect">
            <a:avLst/>
          </a:prstGeom>
          <a:noFill/>
        </p:spPr>
      </p:pic>
      <p:sp>
        <p:nvSpPr>
          <p:cNvPr id="4" name="Title" hidden="1"/>
          <p:cNvSpPr>
            <a:spLocks noGrp="1"/>
          </p:cNvSpPr>
          <p:nvPr>
            <p:ph type="title"/>
          </p:nvPr>
        </p:nvSpPr>
        <p:spPr/>
        <p:txBody>
          <a:bodyPr/>
          <a:lstStyle/>
          <a:p>
            <a:r>
              <a:t>Subject Characteristics - Percentages</a:t>
            </a:r>
          </a:p>
        </p:txBody>
      </p:sp>
    </p:spTree>
  </p:cSld>
  <p:clrMapOvr>
    <a:masterClrMapping/>
  </p:clrMapOvr>
</p:sld>
</file>

<file path=ppt/theme/theme1.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
  <TotalTime>18</TotalTime>
  <Words>883</Words>
  <Application>Microsoft Office PowerPoint</Application>
  <PresentationFormat>Widescreen</PresentationFormat>
  <Paragraphs>81</Paragraphs>
  <Slides>8</Slides>
  <Notes>8</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8</vt:i4>
      </vt:variant>
    </vt:vector>
  </HeadingPairs>
  <TitlesOfParts>
    <vt:vector size="13" baseType="lpstr">
      <vt:lpstr>Aptos</vt:lpstr>
      <vt:lpstr>Arial</vt:lpstr>
      <vt:lpstr>Calibri</vt:lpstr>
      <vt:lpstr>Calibri Light</vt:lpstr>
      <vt:lpstr>Custom Design</vt:lpstr>
      <vt:lpstr>Front Page</vt:lpstr>
      <vt:lpstr>Monthly Use of Force</vt:lpstr>
      <vt:lpstr>Daily Averages by Month</vt:lpstr>
      <vt:lpstr>Location Type</vt:lpstr>
      <vt:lpstr>Reason</vt:lpstr>
      <vt:lpstr>Tactics Used</vt:lpstr>
      <vt:lpstr>Subject Characteristics - Counts</vt:lpstr>
      <vt:lpstr>Subject Characteristics - Percentages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Power BI</dc:creator>
  <cp:lastModifiedBy>ROGERS, Kirsty 8506</cp:lastModifiedBy>
  <cp:revision>7</cp:revision>
  <dcterms:created xsi:type="dcterms:W3CDTF">2016-09-04T11:54:55Z</dcterms:created>
  <dcterms:modified xsi:type="dcterms:W3CDTF">2026-08-24T13:18:58Z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b8b5aee8-5735-4353-85b0-06b0f114040f_Enabled">
    <vt:lpwstr>true</vt:lpwstr>
  </property>
  <property fmtid="{D5CDD505-2E9C-101B-9397-08002B2CF9AE}" pid="3" name="MSIP_Label_b8b5aee8-5735-4353-85b0-06b0f114040f_SetDate">
    <vt:lpwstr>2026-08-24T13:16:59Z</vt:lpwstr>
  </property>
  <property fmtid="{D5CDD505-2E9C-101B-9397-08002B2CF9AE}" pid="4" name="MSIP_Label_b8b5aee8-5735-4353-85b0-06b0f114040f_Method">
    <vt:lpwstr>Privileged</vt:lpwstr>
  </property>
  <property fmtid="{D5CDD505-2E9C-101B-9397-08002B2CF9AE}" pid="5" name="MSIP_Label_b8b5aee8-5735-4353-85b0-06b0f114040f_Name">
    <vt:lpwstr>b8b5aee8-5735-4353-85b0-06b0f114040f</vt:lpwstr>
  </property>
  <property fmtid="{D5CDD505-2E9C-101B-9397-08002B2CF9AE}" pid="6" name="MSIP_Label_b8b5aee8-5735-4353-85b0-06b0f114040f_SiteId">
    <vt:lpwstr>a3c59d1b-b8f1-4299-9d6a-39ad8f570422</vt:lpwstr>
  </property>
  <property fmtid="{D5CDD505-2E9C-101B-9397-08002B2CF9AE}" pid="7" name="MSIP_Label_b8b5aee8-5735-4353-85b0-06b0f114040f_ActionId">
    <vt:lpwstr>2449621a-4b4b-4ed2-b7d0-6e7e2f8d7796</vt:lpwstr>
  </property>
  <property fmtid="{D5CDD505-2E9C-101B-9397-08002B2CF9AE}" pid="8" name="MSIP_Label_b8b5aee8-5735-4353-85b0-06b0f114040f_ContentBits">
    <vt:lpwstr>0</vt:lpwstr>
  </property>
  <property fmtid="{D5CDD505-2E9C-101B-9397-08002B2CF9AE}" pid="9" name="MSIP_Label_b8b5aee8-5735-4353-85b0-06b0f114040f_Tag">
    <vt:lpwstr>10, 0, 1, 1</vt:lpwstr>
  </property>
</Properties>
</file>