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0"/>
  </p:notes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C910"/>
    <a:srgbClr val="D9D9D9"/>
    <a:srgbClr val="D3D3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64649" autoAdjust="0"/>
  </p:normalViewPr>
  <p:slideViewPr>
    <p:cSldViewPr snapToGrid="0" snapToObjects="1">
      <p:cViewPr varScale="1">
        <p:scale>
          <a:sx n="71" d="100"/>
          <a:sy n="71" d="100"/>
        </p:scale>
        <p:origin x="1314" y="7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505537-6881-4321-8074-208AFD5CE39C}" type="datetimeFigureOut">
              <a:rPr lang="en-GB" smtClean="0"/>
              <a:t>24/08/2026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D2258A-DF94-45A6-8090-90FC838ED22D}" type="slidenum">
              <a:rPr lang="en-GB" smtClean="0"/>
              <a:t>‹#›</a:t>
            </a:fld>
            <a:endParaRPr lang="en-GB"/>
          </a:p>
        </p:txBody>
      </p:sp>
    </p:spTree>
    <p:extLst>
      <p:ext uri="{BB962C8B-B14F-4D97-AF65-F5344CB8AC3E}">
        <p14:creationId xmlns:p14="http://schemas.microsoft.com/office/powerpoint/2010/main" val="35867466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Data Notes and Limitations</a:t>
            </a:r>
            <a:endParaRPr dirty="0"/>
          </a:p>
          <a:p>
            <a:r>
              <a:rPr b="0" dirty="0"/>
              <a:t>Data notes and limitations
This report relates to use of force forms recorded during the above dates.
Each officer involved in an incident completes their own use of force form. This means that a single incident involving multiple officers will appear more than once in the figures, and subject details may be repeated. The data therefore reflects the number of forms submitted, rather than the number of unique incidents or individuals.
Each form may also record more than one reason for using force, as well as multiple locations and tactics.
</a:t>
            </a:r>
            <a:endParaRPr dirty="0"/>
          </a:p>
          <a:p>
            <a:r>
              <a:rPr b="1" dirty="0"/>
              <a:t>Period Selected</a:t>
            </a:r>
            <a:endParaRPr dirty="0"/>
          </a:p>
          <a:p>
            <a:r>
              <a:rPr b="0" dirty="0"/>
              <a:t>Bedfordshire Use of Force submitted between 01/04/2024 and 31/03/2025.</a:t>
            </a:r>
            <a:endParaRPr dirty="0"/>
          </a:p>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12 Months Recorded Use of Force Chart</a:t>
            </a:r>
            <a:endParaRPr dirty="0"/>
          </a:p>
          <a:p>
            <a:r>
              <a:rPr b="0" dirty="0"/>
              <a:t>Line chart showing monthly use of force records for the last 12 calendar months. An average of 601 records were recorded per month. Highest months were May 2024 with 726, Mar 2025 with 698, Dec 2024 with 654.</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Daily Average Use of Force by Month</a:t>
            </a:r>
            <a:endParaRPr dirty="0"/>
          </a:p>
          <a:p>
            <a:r>
              <a:rPr b="0" dirty="0"/>
              <a:t>Line chart showing average daily use of force records by month. Highest months in period were May 2024 with 23.4, Mar 2025 with 22.5, Dec 2024 with 21.1.</a:t>
            </a:r>
            <a:endParaRPr dirty="0"/>
          </a:p>
          <a:p>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Data Note</a:t>
            </a:r>
            <a:endParaRPr dirty="0"/>
          </a:p>
          <a:p>
            <a:r>
              <a:rPr b="0" dirty="0"/>
              <a:t>Data note: Because more than one location can be recorded for each use of force, percentages will total more than 100%.</a:t>
            </a:r>
            <a:endParaRPr dirty="0"/>
          </a:p>
          <a:p>
            <a:endParaRPr dirty="0"/>
          </a:p>
          <a:p>
            <a:r>
              <a:rPr b="1" dirty="0"/>
              <a:t>Overview</a:t>
            </a:r>
            <a:endParaRPr dirty="0"/>
          </a:p>
          <a:p>
            <a:r>
              <a:rPr b="0" dirty="0"/>
              <a:t>There were 7,214 use of force submissions in Bedfordshire between 01/04/2024 and 31/03/2025.</a:t>
            </a:r>
            <a:endParaRPr dirty="0"/>
          </a:p>
          <a:p>
            <a:endParaRPr dirty="0"/>
          </a:p>
          <a:p>
            <a:r>
              <a:rPr b="1" dirty="0"/>
              <a:t>Top Three locations by percentage</a:t>
            </a:r>
            <a:endParaRPr dirty="0"/>
          </a:p>
          <a:p>
            <a:r>
              <a:rPr b="0" dirty="0"/>
              <a:t>48% of forms submitted related to a street/highway
21% were in dwelling
14% were in open ground (e.g. park, car-park, field)</a:t>
            </a:r>
            <a:endParaRPr dirty="0"/>
          </a:p>
          <a:p>
            <a:endParaRPr dirty="0"/>
          </a:p>
          <a:p>
            <a:r>
              <a:rPr b="1" dirty="0"/>
              <a:t>Count of Use of Force by Location Type</a:t>
            </a:r>
            <a:endParaRPr dirty="0"/>
          </a:p>
          <a:p>
            <a:r>
              <a:rPr b="0" dirty="0"/>
              <a:t>The top five use of force locations in the period were street/highway with 3,445, dwelling with 1,534, open ground (e.g. park, car-park, field) with 1,011, custody block with 478, other with 350.</a:t>
            </a:r>
            <a:endParaRPr dirty="0"/>
          </a:p>
          <a:p>
            <a:endParaRPr dirty="0"/>
          </a:p>
          <a:p>
            <a:r>
              <a:rPr b="1" dirty="0"/>
              <a:t>Percentage of Use of Force by Location Type</a:t>
            </a:r>
            <a:endParaRPr dirty="0"/>
          </a:p>
          <a:p>
            <a:r>
              <a:rPr b="0" dirty="0"/>
              <a:t>Bar chart showing percentage of use of force by location type.</a:t>
            </a:r>
            <a:r>
              <a:rPr lang="en-GB" b="0" dirty="0"/>
              <a:t> 48% were Street/Highway, 21% Dwelling and 14% open ground (e.g. park, car-park, field).</a:t>
            </a:r>
            <a:endParaRPr dirty="0"/>
          </a:p>
          <a:p>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Data Note</a:t>
            </a:r>
            <a:endParaRPr dirty="0"/>
          </a:p>
          <a:p>
            <a:r>
              <a:rPr b="0" dirty="0"/>
              <a:t>Data note: Because more than one reason can be recorded for each use of force, percentages will total more than 100%.</a:t>
            </a:r>
            <a:endParaRPr dirty="0"/>
          </a:p>
          <a:p>
            <a:endParaRPr dirty="0"/>
          </a:p>
          <a:p>
            <a:r>
              <a:rPr b="1" dirty="0"/>
              <a:t>Overview</a:t>
            </a:r>
            <a:endParaRPr dirty="0"/>
          </a:p>
          <a:p>
            <a:r>
              <a:rPr b="0" dirty="0"/>
              <a:t>There were 7,214 use of force submissions in Bedfordshire between 01/04/2024 and 31/03/2025.</a:t>
            </a:r>
            <a:endParaRPr dirty="0"/>
          </a:p>
          <a:p>
            <a:endParaRPr lang="en-GB" dirty="0"/>
          </a:p>
          <a:p>
            <a:r>
              <a:rPr lang="en-GB" b="1" dirty="0"/>
              <a:t>Top Reasons for Use of Force in Period</a:t>
            </a:r>
            <a:endParaRPr lang="en-GB" dirty="0"/>
          </a:p>
          <a:p>
            <a:r>
              <a:rPr lang="en-GB" b="0" dirty="0"/>
              <a:t>Between 1st April 2024 and 31st March 2025, use of force in Bedfordshire was predominantly recorded to effect arrest, prevent escape, protect other officers.</a:t>
            </a:r>
            <a:endParaRPr lang="en-GB" dirty="0"/>
          </a:p>
          <a:p>
            <a:endParaRPr lang="en-GB" dirty="0"/>
          </a:p>
          <a:p>
            <a:r>
              <a:rPr lang="en-GB" b="1" dirty="0"/>
              <a:t>Use of Force by Reason</a:t>
            </a:r>
            <a:endParaRPr lang="en-GB" dirty="0"/>
          </a:p>
          <a:p>
            <a:r>
              <a:rPr lang="en-GB" b="0" dirty="0"/>
              <a:t>Bar charts showing percentage of use of force by reason. 51% (3710) were to effect arrest. 48% (3469) were to prevent escape. 39% (2831) were to protect other officers.</a:t>
            </a:r>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Title</a:t>
            </a:r>
            <a:endParaRPr dirty="0"/>
          </a:p>
          <a:p>
            <a:r>
              <a:rPr b="0" dirty="0"/>
              <a:t>Use of Force Tactics</a:t>
            </a:r>
            <a:endParaRPr dirty="0"/>
          </a:p>
          <a:p>
            <a:endParaRPr dirty="0"/>
          </a:p>
          <a:p>
            <a:r>
              <a:rPr b="1" dirty="0"/>
              <a:t>Data Note</a:t>
            </a:r>
            <a:endParaRPr dirty="0"/>
          </a:p>
          <a:p>
            <a:r>
              <a:rPr b="0" dirty="0"/>
              <a:t>Data note: Officers may use more than one type of tactic during an incident, which means the total number of tactics recorded will exceed the number of incidents.</a:t>
            </a:r>
            <a:endParaRPr dirty="0"/>
          </a:p>
          <a:p>
            <a:endParaRPr dirty="0"/>
          </a:p>
          <a:p>
            <a:r>
              <a:rPr b="0" dirty="0"/>
              <a:t>Table showing count of use of force by tactic used. Percentage of total tactics, and percentage of total use of force with tactic.</a:t>
            </a:r>
            <a:endParaRPr dirty="0"/>
          </a:p>
          <a:p>
            <a:endParaRPr dirty="0"/>
          </a:p>
          <a:p>
            <a:r>
              <a:rPr b="1" dirty="0"/>
              <a:t>Overview</a:t>
            </a:r>
            <a:endParaRPr dirty="0"/>
          </a:p>
          <a:p>
            <a:r>
              <a:rPr b="0" dirty="0"/>
              <a:t>There were 7,214 use of force submissions in Bedfordshire between 01/04/2024 and 31/03/2025.</a:t>
            </a:r>
            <a:endParaRPr dirty="0"/>
          </a:p>
          <a:p>
            <a:endParaRPr dirty="0"/>
          </a:p>
          <a:p>
            <a:r>
              <a:rPr b="1" dirty="0"/>
              <a:t>Top 5 Tactics Used</a:t>
            </a:r>
            <a:endParaRPr dirty="0"/>
          </a:p>
          <a:p>
            <a:r>
              <a:rPr b="0" dirty="0"/>
              <a:t>The top five use of force tactics in the period were handcuffing - co-operative with 3,324, handcuffing - non co-operative with 1,694, other / improvised with 1,174, unarmed skills with 1,025, ground restraint with 803.</a:t>
            </a:r>
            <a:endParaRPr dirty="0"/>
          </a:p>
          <a:p>
            <a:endParaRPr dirty="0"/>
          </a:p>
          <a:p>
            <a:r>
              <a:rPr b="1" dirty="0"/>
              <a:t>Pie Chart Showing the Taser Usage Breakdown</a:t>
            </a:r>
            <a:endParaRPr dirty="0"/>
          </a:p>
          <a:p>
            <a:r>
              <a:rPr b="0" dirty="0"/>
              <a:t>Tasers were used in 420 instances of use of force in the period. 232 red-dotted, 55 aimed, 102 drawn, 0 angled drive stun, 9 arced, 21 discharged, 0 drive stun.</a:t>
            </a:r>
            <a:endParaRPr dirty="0"/>
          </a:p>
          <a:p>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Title</a:t>
            </a:r>
            <a:endParaRPr dirty="0"/>
          </a:p>
          <a:p>
            <a:r>
              <a:rPr b="0" dirty="0"/>
              <a:t>Use of Force Subject Characteristics</a:t>
            </a:r>
            <a:endParaRPr dirty="0"/>
          </a:p>
          <a:p>
            <a:endParaRPr lang="en-GB" dirty="0"/>
          </a:p>
          <a:p>
            <a:r>
              <a:rPr lang="en-GB" b="1" dirty="0"/>
              <a:t>Data Note</a:t>
            </a:r>
            <a:endParaRPr lang="en-GB" dirty="0"/>
          </a:p>
          <a:p>
            <a:r>
              <a:rPr lang="en-GB" b="0" dirty="0"/>
              <a:t>Data note: As use of force is recorded per officer, ethnicity, age and gender details will appear more than once where multiple officers are involved in the same incident.</a:t>
            </a:r>
            <a:endParaRPr lang="en-GB" dirty="0"/>
          </a:p>
          <a:p>
            <a:endParaRPr dirty="0"/>
          </a:p>
          <a:p>
            <a:r>
              <a:rPr b="1" dirty="0"/>
              <a:t>Number of Use of Force Records by Ethnicity</a:t>
            </a:r>
            <a:endParaRPr dirty="0"/>
          </a:p>
          <a:p>
            <a:r>
              <a:rPr b="0" dirty="0"/>
              <a:t>Ethnicity breakdown was as follows White with 4,240, Black with 1,125, Asian with 1,091,  with 359, Mixed with 294.</a:t>
            </a:r>
            <a:endParaRPr dirty="0"/>
          </a:p>
          <a:p>
            <a:endParaRPr dirty="0"/>
          </a:p>
          <a:p>
            <a:r>
              <a:rPr b="1" dirty="0"/>
              <a:t>Count of Use of Force by Age Band</a:t>
            </a:r>
            <a:endParaRPr dirty="0"/>
          </a:p>
          <a:p>
            <a:r>
              <a:rPr b="0" dirty="0"/>
              <a:t>Top three age bands were18-34 years with 3,253, 35-49 years with 2,278, 50-64 years with 572.</a:t>
            </a:r>
            <a:endParaRPr dirty="0"/>
          </a:p>
          <a:p>
            <a:endParaRPr dirty="0"/>
          </a:p>
          <a:p>
            <a:r>
              <a:rPr b="1" dirty="0"/>
              <a:t>Count of Use of Force by Gender</a:t>
            </a:r>
            <a:endParaRPr dirty="0"/>
          </a:p>
          <a:p>
            <a:r>
              <a:rPr b="0" dirty="0"/>
              <a:t>Gender breakdown male 5,716, female 1,169.</a:t>
            </a:r>
            <a:endParaRPr dirty="0"/>
          </a:p>
          <a:p>
            <a:endParaRPr dirty="0"/>
          </a:p>
          <a:p>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lang="en-GB" b="1" dirty="0"/>
              <a:t>Title</a:t>
            </a:r>
            <a:endParaRPr lang="en-GB" dirty="0"/>
          </a:p>
          <a:p>
            <a:r>
              <a:rPr lang="en-GB" b="0" dirty="0"/>
              <a:t>Use of Force Subject Characteristics</a:t>
            </a:r>
            <a:endParaRPr lang="en-GB" dirty="0"/>
          </a:p>
          <a:p>
            <a:endParaRPr lang="en-GB" b="1" dirty="0"/>
          </a:p>
          <a:p>
            <a:r>
              <a:rPr lang="en-GB" b="1" dirty="0"/>
              <a:t>Data Note</a:t>
            </a:r>
            <a:endParaRPr lang="en-GB" dirty="0"/>
          </a:p>
          <a:p>
            <a:r>
              <a:rPr lang="en-GB" b="0"/>
              <a:t>Data note: As use of force is recorded per officer, ethnicity, age and gender details will appear more than once where multiple officers are involved in the same incident.</a:t>
            </a:r>
            <a:endParaRPr lang="en-GB"/>
          </a:p>
          <a:p>
            <a:endParaRPr lang="en-GB" b="1" dirty="0"/>
          </a:p>
          <a:p>
            <a:r>
              <a:rPr b="1" dirty="0"/>
              <a:t>Count of Use of Force by Age Band</a:t>
            </a:r>
            <a:endParaRPr dirty="0"/>
          </a:p>
          <a:p>
            <a:r>
              <a:rPr b="0" dirty="0"/>
              <a:t>45% of forms submitted related to persons aged 18-34 years
32% were 35-49 years
8% were 50-64 years</a:t>
            </a:r>
            <a:endParaRPr dirty="0"/>
          </a:p>
          <a:p>
            <a:endParaRPr dirty="0"/>
          </a:p>
          <a:p>
            <a:r>
              <a:rPr b="1" dirty="0"/>
              <a:t>Count of Use of Force by Gender Band</a:t>
            </a:r>
            <a:endParaRPr dirty="0"/>
          </a:p>
          <a:p>
            <a:r>
              <a:rPr b="0" dirty="0"/>
              <a:t>79% of use of force subjects were male
16% were female</a:t>
            </a:r>
            <a:endParaRPr dirty="0"/>
          </a:p>
          <a:p>
            <a:endParaRPr dirty="0"/>
          </a:p>
          <a:p>
            <a:r>
              <a:rPr b="1" dirty="0"/>
              <a:t>Number of Use of Force Records by Ethnicity</a:t>
            </a:r>
            <a:endParaRPr dirty="0"/>
          </a:p>
          <a:p>
            <a:r>
              <a:rPr b="0" dirty="0"/>
              <a:t>59% of subjects were White
16% were Black
15% were Asian
5% were 
4% were Mixed</a:t>
            </a:r>
            <a:endParaRPr dirty="0"/>
          </a:p>
          <a:p>
            <a:endParaRPr dirty="0"/>
          </a:p>
          <a:p>
            <a:endParaRPr dirty="0"/>
          </a:p>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27ED9C8-F09A-4D9E-BEC0-4725162E21FF}"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747689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553214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982640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1449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7ED9C8-F09A-4D9E-BEC0-4725162E21FF}"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26881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7ED9C8-F09A-4D9E-BEC0-4725162E21FF}"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04331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7ED9C8-F09A-4D9E-BEC0-4725162E21FF}" type="datetimeFigureOut">
              <a:rPr lang="en-US" smtClean="0"/>
              <a:t>8/24/2026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2569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7ED9C8-F09A-4D9E-BEC0-4725162E21FF}" type="datetimeFigureOut">
              <a:rPr lang="en-US" smtClean="0"/>
              <a:t>8/24/2026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280913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ED9C8-F09A-4D9E-BEC0-4725162E21FF}" type="datetimeFigureOut">
              <a:rPr lang="en-US" smtClean="0"/>
              <a:t>8/24/2026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358181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9339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884807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ED9C8-F09A-4D9E-BEC0-4725162E21FF}" type="datetimeFigureOut">
              <a:rPr lang="en-US" smtClean="0"/>
              <a:t>8/24/2026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D807A-D3EC-4DEA-86E2-120E4093F1A6}" type="slidenum">
              <a:rPr lang="en-US" smtClean="0"/>
              <a:t>‹#›</a:t>
            </a:fld>
            <a:endParaRPr lang="en-US"/>
          </a:p>
        </p:txBody>
      </p:sp>
    </p:spTree>
    <p:extLst>
      <p:ext uri="{BB962C8B-B14F-4D97-AF65-F5344CB8AC3E}">
        <p14:creationId xmlns:p14="http://schemas.microsoft.com/office/powerpoint/2010/main" val="14236910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slicer ,shape ,Data Notes and Limitations ,Bedfordshire Police Crest ,Period Selected.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Front Page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12 Months Recorded Use of Force Chart ,Title.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Monthly Use of Force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Daily Average Use of Force by Month ,Title.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Daily Averages by Month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itle ,Data Note ,Overview ,Top Three locations by percentage ,Count of Use of Force by Location Type ,slicer ,Percentage of Use of Force by Location Type.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Location Type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slicer ,Top Reasons for Use of Force in Period ,Percentage of Use of Force by Reason ,Title ,Data Note ,Overview ,Count of Use of Force by Reason.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Reason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slicer ,Title ,Data Note ,tableEx ,Overview ,Top 5 Tactics Used ,Pie Chart Showing the Taser Usage Breakdown.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Tactics Used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itle ,Number of Use of Force Records by Ethnicity ,slicer ,Count of Use of Force by Age Band ,Count of Use of Force by Gender ,Data Note.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Subject Characteristics - Counts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Count of Use of Force by Age Band ,Title ,Count of Use of Force by Gender Band ,Number of Use of Force Records by Ethnicity ,Data Note ,slicer.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Subject Characteristics - Percentages</a:t>
            </a:r>
          </a:p>
        </p:txBody>
      </p:sp>
    </p:spTree>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15</TotalTime>
  <Words>948</Words>
  <Application>Microsoft Office PowerPoint</Application>
  <PresentationFormat>Widescreen</PresentationFormat>
  <Paragraphs>86</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Aptos</vt:lpstr>
      <vt:lpstr>Arial</vt:lpstr>
      <vt:lpstr>Calibri</vt:lpstr>
      <vt:lpstr>Calibri Light</vt:lpstr>
      <vt:lpstr>Custom Design</vt:lpstr>
      <vt:lpstr>Front Page</vt:lpstr>
      <vt:lpstr>Monthly Use of Force</vt:lpstr>
      <vt:lpstr>Daily Averages by Month</vt:lpstr>
      <vt:lpstr>Location Type</vt:lpstr>
      <vt:lpstr>Reason</vt:lpstr>
      <vt:lpstr>Tactics Used</vt:lpstr>
      <vt:lpstr>Subject Characteristics - Counts</vt:lpstr>
      <vt:lpstr>Subject Characteristics - Percentages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Power BI</dc:creator>
  <cp:lastModifiedBy>ROGERS, Kirsty 8506</cp:lastModifiedBy>
  <cp:revision>7</cp:revision>
  <dcterms:created xsi:type="dcterms:W3CDTF">2016-09-04T11:54:55Z</dcterms:created>
  <dcterms:modified xsi:type="dcterms:W3CDTF">2026-08-24T13:21:07Z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8b5aee8-5735-4353-85b0-06b0f114040f_Enabled">
    <vt:lpwstr>true</vt:lpwstr>
  </property>
  <property fmtid="{D5CDD505-2E9C-101B-9397-08002B2CF9AE}" pid="3" name="MSIP_Label_b8b5aee8-5735-4353-85b0-06b0f114040f_SetDate">
    <vt:lpwstr>2026-08-24T13:21:04Z</vt:lpwstr>
  </property>
  <property fmtid="{D5CDD505-2E9C-101B-9397-08002B2CF9AE}" pid="4" name="MSIP_Label_b8b5aee8-5735-4353-85b0-06b0f114040f_Method">
    <vt:lpwstr>Privileged</vt:lpwstr>
  </property>
  <property fmtid="{D5CDD505-2E9C-101B-9397-08002B2CF9AE}" pid="5" name="MSIP_Label_b8b5aee8-5735-4353-85b0-06b0f114040f_Name">
    <vt:lpwstr>b8b5aee8-5735-4353-85b0-06b0f114040f</vt:lpwstr>
  </property>
  <property fmtid="{D5CDD505-2E9C-101B-9397-08002B2CF9AE}" pid="6" name="MSIP_Label_b8b5aee8-5735-4353-85b0-06b0f114040f_SiteId">
    <vt:lpwstr>a3c59d1b-b8f1-4299-9d6a-39ad8f570422</vt:lpwstr>
  </property>
  <property fmtid="{D5CDD505-2E9C-101B-9397-08002B2CF9AE}" pid="7" name="MSIP_Label_b8b5aee8-5735-4353-85b0-06b0f114040f_ActionId">
    <vt:lpwstr>9c589edc-24ff-42f7-b423-8093a23929ab</vt:lpwstr>
  </property>
  <property fmtid="{D5CDD505-2E9C-101B-9397-08002B2CF9AE}" pid="8" name="MSIP_Label_b8b5aee8-5735-4353-85b0-06b0f114040f_ContentBits">
    <vt:lpwstr>0</vt:lpwstr>
  </property>
  <property fmtid="{D5CDD505-2E9C-101B-9397-08002B2CF9AE}" pid="9" name="MSIP_Label_b8b5aee8-5735-4353-85b0-06b0f114040f_Tag">
    <vt:lpwstr>10, 0, 1, 1</vt:lpwstr>
  </property>
</Properties>
</file>