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65254" autoAdjust="0"/>
  </p:normalViewPr>
  <p:slideViewPr>
    <p:cSldViewPr snapToGrid="0" snapToObjects="1">
      <p:cViewPr varScale="1">
        <p:scale>
          <a:sx n="72" d="100"/>
          <a:sy n="72" d="100"/>
        </p:scale>
        <p:origin x="1272" y="6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A90795-6495-405D-8A5D-9ABC979C52A5}"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6AFD52-68E3-48C5-9FEF-57CC1DB40AE0}" type="slidenum">
              <a:rPr lang="en-GB" smtClean="0"/>
              <a:t>‹#›</a:t>
            </a:fld>
            <a:endParaRPr lang="en-GB"/>
          </a:p>
        </p:txBody>
      </p:sp>
    </p:spTree>
    <p:extLst>
      <p:ext uri="{BB962C8B-B14F-4D97-AF65-F5344CB8AC3E}">
        <p14:creationId xmlns:p14="http://schemas.microsoft.com/office/powerpoint/2010/main" val="1453153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Notes and Limitations</a:t>
            </a:r>
            <a:endParaRPr dirty="0"/>
          </a:p>
          <a:p>
            <a:endParaRPr lang="en-GB" b="0" dirty="0"/>
          </a:p>
          <a:p>
            <a:r>
              <a:rPr lang="en-GB" b="1" dirty="0"/>
              <a:t>Period Selected</a:t>
            </a:r>
            <a:endParaRPr lang="en-GB" dirty="0"/>
          </a:p>
          <a:p>
            <a:r>
              <a:rPr lang="en-GB" b="0" dirty="0"/>
              <a:t>Bedfordshire Use of Force submitted between 01/04/2023 and 31/03/2024.</a:t>
            </a:r>
            <a:endParaRPr lang="en-GB" dirty="0"/>
          </a:p>
          <a:p>
            <a:r>
              <a:rPr b="0" dirty="0"/>
              <a:t>
This report relates to use of force forms recorded during the above dates.
Each officer involved in an incident completes their own use of force form. This means that a single incident involving multiple officers will appear more than once in the figures, and subject details may be repeated. The data therefore reflects the number of forms submitted, rather than the number of unique incidents or individuals.
Each form may also record more than one reason for using force, as well as multiple locations and tactics.
</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12 Months Recorded Use of Force Chart</a:t>
            </a:r>
            <a:endParaRPr dirty="0"/>
          </a:p>
          <a:p>
            <a:r>
              <a:rPr b="0" dirty="0"/>
              <a:t>Line chart showing monthly use of force records for the last 12 calendar months. An average of 625 records were recorded per month. Highest months were Jul 2023 with 728, Aug 2023 with 675, Oct 2023 with 645, Dec 2023 with 645.</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Daily Average Use of Force by Month</a:t>
            </a:r>
            <a:endParaRPr dirty="0"/>
          </a:p>
          <a:p>
            <a:r>
              <a:rPr b="0" dirty="0"/>
              <a:t>Line chart showing average daily use of force records by month. Highest months in period were Jul 2023 with 23.5, Aug 2023 with 21.8, Sep 2023 with 21.</a:t>
            </a:r>
            <a:endParaRPr dirty="0"/>
          </a:p>
          <a:p>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a:t>
            </a:r>
            <a:endParaRPr dirty="0"/>
          </a:p>
          <a:p>
            <a:r>
              <a:rPr b="0" dirty="0"/>
              <a:t>Data note: Because more than one location can be recorded for each use of force, percentages will total more than 100%.</a:t>
            </a:r>
            <a:endParaRPr dirty="0"/>
          </a:p>
          <a:p>
            <a:endParaRPr dirty="0"/>
          </a:p>
          <a:p>
            <a:r>
              <a:rPr b="1" dirty="0"/>
              <a:t>Overview</a:t>
            </a:r>
            <a:endParaRPr dirty="0"/>
          </a:p>
          <a:p>
            <a:r>
              <a:rPr b="0" dirty="0"/>
              <a:t>There were 7,498 use of force submissions in Bedfordshire between 01/04/2023 and 31/03/2024.</a:t>
            </a:r>
            <a:endParaRPr dirty="0"/>
          </a:p>
          <a:p>
            <a:endParaRPr dirty="0"/>
          </a:p>
          <a:p>
            <a:r>
              <a:rPr b="1" dirty="0"/>
              <a:t>Top Three locations by percentage</a:t>
            </a:r>
            <a:endParaRPr dirty="0"/>
          </a:p>
          <a:p>
            <a:r>
              <a:rPr b="0" dirty="0"/>
              <a:t>46% of forms submitted related to a street/highway
23% were in dwelling
14% were in open ground (e.g. park, car-park, field)</a:t>
            </a:r>
            <a:endParaRPr dirty="0"/>
          </a:p>
          <a:p>
            <a:endParaRPr dirty="0"/>
          </a:p>
          <a:p>
            <a:r>
              <a:rPr b="1" dirty="0"/>
              <a:t>Use of Force by Location Type</a:t>
            </a:r>
            <a:endParaRPr dirty="0"/>
          </a:p>
          <a:p>
            <a:r>
              <a:rPr b="0" dirty="0"/>
              <a:t>The top five use of force locations in the period were street/highway with 3,456</a:t>
            </a:r>
            <a:r>
              <a:rPr lang="en-GB" b="0" dirty="0"/>
              <a:t> (46%)</a:t>
            </a:r>
            <a:r>
              <a:rPr b="0" dirty="0"/>
              <a:t>, dwelling with 1,755</a:t>
            </a:r>
            <a:r>
              <a:rPr lang="en-GB" b="0" dirty="0"/>
              <a:t> (23%)</a:t>
            </a:r>
            <a:r>
              <a:rPr b="0" dirty="0"/>
              <a:t>, open ground (e.g. park, car-park, field) with 1,063</a:t>
            </a:r>
            <a:r>
              <a:rPr lang="en-GB" b="0" dirty="0"/>
              <a:t> (14%)</a:t>
            </a:r>
            <a:r>
              <a:rPr b="0" dirty="0"/>
              <a:t>, custody block with 509</a:t>
            </a:r>
            <a:r>
              <a:rPr lang="en-GB" b="0" dirty="0"/>
              <a:t> (7%)</a:t>
            </a:r>
            <a:r>
              <a:rPr b="0" dirty="0"/>
              <a:t>, other with 345</a:t>
            </a:r>
            <a:r>
              <a:rPr lang="en-GB" b="0" dirty="0"/>
              <a:t> (5%)</a:t>
            </a:r>
            <a:r>
              <a:rPr b="0" dirty="0"/>
              <a:t>.</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GB" b="1" dirty="0"/>
              <a:t>Data Note</a:t>
            </a:r>
            <a:endParaRPr lang="en-GB" dirty="0"/>
          </a:p>
          <a:p>
            <a:r>
              <a:rPr lang="en-GB" b="0" dirty="0"/>
              <a:t>Data note: Because more than one reason can be recorded for each use of force, percentages will total more than 100%.</a:t>
            </a:r>
            <a:endParaRPr lang="en-GB" dirty="0"/>
          </a:p>
          <a:p>
            <a:endParaRPr lang="en-GB" b="1" dirty="0"/>
          </a:p>
          <a:p>
            <a:r>
              <a:rPr lang="en-GB" b="1" dirty="0"/>
              <a:t>Overview</a:t>
            </a:r>
            <a:endParaRPr lang="en-GB" dirty="0"/>
          </a:p>
          <a:p>
            <a:r>
              <a:rPr lang="en-GB" b="0" dirty="0"/>
              <a:t>There were 7,498 use of force submissions in Bedfordshire between 01/04/2023 and 31/03/2024.</a:t>
            </a:r>
            <a:endParaRPr lang="en-GB" dirty="0"/>
          </a:p>
          <a:p>
            <a:endParaRPr lang="en-GB" b="1" dirty="0"/>
          </a:p>
          <a:p>
            <a:r>
              <a:rPr b="1" dirty="0"/>
              <a:t>Top Reasons for Use of Force in Period</a:t>
            </a:r>
            <a:endParaRPr dirty="0"/>
          </a:p>
          <a:p>
            <a:r>
              <a:rPr b="0" dirty="0"/>
              <a:t>Between 1st April 2023 and 31st March 2024, use of force in Bedfordshire was predominantly recorded to effect arrest</a:t>
            </a:r>
            <a:r>
              <a:rPr lang="en-GB" b="0" dirty="0"/>
              <a:t> 3704 (49%)</a:t>
            </a:r>
            <a:r>
              <a:rPr b="0" dirty="0"/>
              <a:t>, prevent escape</a:t>
            </a:r>
            <a:r>
              <a:rPr lang="en-GB" b="0" dirty="0"/>
              <a:t> (48%)</a:t>
            </a:r>
            <a:r>
              <a:rPr b="0" dirty="0"/>
              <a:t>, protect other officers</a:t>
            </a:r>
            <a:r>
              <a:rPr lang="en-GB" b="0" dirty="0"/>
              <a:t> 2897 (39%)</a:t>
            </a:r>
            <a:r>
              <a:rPr b="0" dirty="0"/>
              <a:t>.</a:t>
            </a: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Title</a:t>
            </a:r>
            <a:endParaRPr dirty="0"/>
          </a:p>
          <a:p>
            <a:r>
              <a:rPr b="0" dirty="0"/>
              <a:t>Use of Force Tactics</a:t>
            </a:r>
            <a:endParaRPr dirty="0"/>
          </a:p>
          <a:p>
            <a:endParaRPr dirty="0"/>
          </a:p>
          <a:p>
            <a:r>
              <a:rPr b="1" dirty="0"/>
              <a:t>Data Note</a:t>
            </a:r>
            <a:endParaRPr dirty="0"/>
          </a:p>
          <a:p>
            <a:r>
              <a:rPr b="0" dirty="0"/>
              <a:t>Data note: Officers may use more than one type of tactic during an incident, which means the total number of tactics recorded will exceed the number of incidents.</a:t>
            </a:r>
            <a:endParaRPr dirty="0"/>
          </a:p>
          <a:p>
            <a:endParaRPr lang="en-GB" dirty="0"/>
          </a:p>
          <a:p>
            <a:r>
              <a:rPr lang="en-GB" b="1" dirty="0"/>
              <a:t>Overview</a:t>
            </a:r>
            <a:endParaRPr lang="en-GB" dirty="0"/>
          </a:p>
          <a:p>
            <a:r>
              <a:rPr lang="en-GB" b="0" dirty="0"/>
              <a:t>There were 7,498 use of force submissions in Bedfordshire between 01/04/2023 and 31/03/2024.</a:t>
            </a:r>
            <a:endParaRPr lang="en-GB" dirty="0"/>
          </a:p>
          <a:p>
            <a:endParaRPr dirty="0"/>
          </a:p>
          <a:p>
            <a:r>
              <a:rPr lang="en-GB" b="1" dirty="0"/>
              <a:t>Table description</a:t>
            </a:r>
            <a:endParaRPr dirty="0"/>
          </a:p>
          <a:p>
            <a:r>
              <a:rPr b="0" dirty="0"/>
              <a:t>Table showing count of use of force by tactic used. Percentage of total tactics, and percentage of total use of force with tactic.</a:t>
            </a:r>
            <a:endParaRPr dirty="0"/>
          </a:p>
          <a:p>
            <a:endParaRPr dirty="0"/>
          </a:p>
          <a:p>
            <a:r>
              <a:rPr b="1" dirty="0"/>
              <a:t>Top 5 Tactics Used</a:t>
            </a:r>
            <a:endParaRPr dirty="0"/>
          </a:p>
          <a:p>
            <a:r>
              <a:rPr b="0" dirty="0"/>
              <a:t>The top five use of force tactics in the period were handcuffing - co-operative with 3,368, handcuffing - non co-operative with 1,859, other / improvised with 1,268, unarmed skills with 1,181, ground restraint with 915.</a:t>
            </a:r>
            <a:endParaRPr dirty="0"/>
          </a:p>
          <a:p>
            <a:endParaRPr dirty="0"/>
          </a:p>
          <a:p>
            <a:r>
              <a:rPr b="1" dirty="0"/>
              <a:t>Pie Chart Showing the Taser Usage Breakdown</a:t>
            </a:r>
            <a:endParaRPr dirty="0"/>
          </a:p>
          <a:p>
            <a:r>
              <a:rPr b="0" dirty="0"/>
              <a:t>Tasers were used in 363 instances of use of force in the period. 204 red-dotted, 32 aimed, 102 drawn, 0 angled drive stun, 9 arced, 14 discharged, 0 drive stun.</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Title</a:t>
            </a:r>
            <a:endParaRPr dirty="0"/>
          </a:p>
          <a:p>
            <a:r>
              <a:rPr b="0" dirty="0"/>
              <a:t>Use of Force Subject Characteristics</a:t>
            </a:r>
            <a:endParaRPr dirty="0"/>
          </a:p>
          <a:p>
            <a:endParaRPr lang="en-GB" dirty="0"/>
          </a:p>
          <a:p>
            <a:r>
              <a:rPr lang="en-GB" b="1" dirty="0"/>
              <a:t>Data Note</a:t>
            </a:r>
            <a:endParaRPr lang="en-GB" dirty="0"/>
          </a:p>
          <a:p>
            <a:r>
              <a:rPr lang="en-GB" b="0" dirty="0"/>
              <a:t>Data note: As use of force is recorded per officer, ethnicity, age and gender details will appear more than once where multiple officers are involved in the same incident.</a:t>
            </a:r>
            <a:endParaRPr lang="en-GB" dirty="0"/>
          </a:p>
          <a:p>
            <a:endParaRPr dirty="0"/>
          </a:p>
          <a:p>
            <a:r>
              <a:rPr b="1" dirty="0"/>
              <a:t>Number of Use of Force Records by Ethnicity</a:t>
            </a:r>
            <a:endParaRPr dirty="0"/>
          </a:p>
          <a:p>
            <a:r>
              <a:rPr b="0" dirty="0"/>
              <a:t>Ethnicity breakdown was as follows White with 4,547, Black with 1,137, Asian with 975,  with 459, Mixed with 259.</a:t>
            </a:r>
            <a:endParaRPr dirty="0"/>
          </a:p>
          <a:p>
            <a:endParaRPr dirty="0"/>
          </a:p>
          <a:p>
            <a:r>
              <a:rPr b="1" dirty="0"/>
              <a:t>Count of Use of Force by Age Band</a:t>
            </a:r>
            <a:endParaRPr dirty="0"/>
          </a:p>
          <a:p>
            <a:r>
              <a:rPr b="0" dirty="0"/>
              <a:t>Top three age bands were18-34 years with 3,443, 35-49 years with 2,151, 15-17 years with 627.</a:t>
            </a:r>
            <a:endParaRPr dirty="0"/>
          </a:p>
          <a:p>
            <a:endParaRPr dirty="0"/>
          </a:p>
          <a:p>
            <a:r>
              <a:rPr b="1" dirty="0"/>
              <a:t>Count of Use of Force by Gender</a:t>
            </a:r>
            <a:endParaRPr dirty="0"/>
          </a:p>
          <a:p>
            <a:r>
              <a:rPr b="0" dirty="0"/>
              <a:t>Gender breakdown male 5,827, female 1,241.</a:t>
            </a:r>
            <a:endParaRPr dirty="0"/>
          </a:p>
          <a:p>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GB" b="1" dirty="0"/>
              <a:t>Title</a:t>
            </a:r>
            <a:endParaRPr lang="en-GB" dirty="0"/>
          </a:p>
          <a:p>
            <a:r>
              <a:rPr lang="en-GB" b="0" dirty="0"/>
              <a:t>Use of Force Subject Characteristics</a:t>
            </a:r>
            <a:endParaRPr lang="en-GB" dirty="0"/>
          </a:p>
          <a:p>
            <a:endParaRPr lang="en-GB" b="1" dirty="0"/>
          </a:p>
          <a:p>
            <a:r>
              <a:rPr lang="en-GB" b="1" dirty="0"/>
              <a:t>Data Note</a:t>
            </a:r>
            <a:endParaRPr lang="en-GB" dirty="0"/>
          </a:p>
          <a:p>
            <a:r>
              <a:rPr lang="en-GB" b="0" dirty="0"/>
              <a:t>Data note: As use of force is recorded per officer, ethnicity, age and gender details will appear more than once where multiple officers are involved in the same incident.</a:t>
            </a:r>
            <a:endParaRPr lang="en-GB" dirty="0"/>
          </a:p>
          <a:p>
            <a:endParaRPr lang="en-GB" b="1" dirty="0"/>
          </a:p>
          <a:p>
            <a:r>
              <a:rPr b="1" dirty="0"/>
              <a:t>Count of Use of Force by Age Band</a:t>
            </a:r>
            <a:endParaRPr dirty="0"/>
          </a:p>
          <a:p>
            <a:r>
              <a:rPr b="0" dirty="0"/>
              <a:t>46% of forms submitted related to persons aged 18-34 years
29% were 35-49 years
8% were 15-17 years</a:t>
            </a:r>
            <a:endParaRPr dirty="0"/>
          </a:p>
          <a:p>
            <a:endParaRPr dirty="0"/>
          </a:p>
          <a:p>
            <a:r>
              <a:rPr b="1" dirty="0"/>
              <a:t>Count of Use of Force by Gender Band</a:t>
            </a:r>
            <a:endParaRPr dirty="0"/>
          </a:p>
          <a:p>
            <a:r>
              <a:rPr b="0" dirty="0"/>
              <a:t>78% of use of force subjects were male
17% were female</a:t>
            </a:r>
            <a:endParaRPr dirty="0"/>
          </a:p>
          <a:p>
            <a:endParaRPr dirty="0"/>
          </a:p>
          <a:p>
            <a:r>
              <a:rPr b="1" dirty="0"/>
              <a:t>Number of Use of Force Records by Ethnicity</a:t>
            </a:r>
            <a:endParaRPr dirty="0"/>
          </a:p>
          <a:p>
            <a:r>
              <a:rPr b="0" dirty="0"/>
              <a:t>61% of subjects were White
15% were Black
13% were Asian
6% were 
3% were Mixed</a:t>
            </a:r>
            <a:endParaRPr dirty="0"/>
          </a:p>
          <a:p>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shape ,Data Notes and Limitations ,Bedfordshire Police Crest ,Period Selected. Please refer to the notes on this slide for details"/>
          <p:cNvPicPr>
            <a:picLocks noChangeAspect="1"/>
          </p:cNvPicPr>
          <p:nvPr/>
        </p:nvPicPr>
        <p:blipFill>
          <a:blip r:embed="rId3"/>
          <a:stretch>
            <a:fillRect/>
          </a:stretch>
        </p:blipFill>
        <p:spPr>
          <a:xfrm>
            <a:off x="76200" y="20096"/>
            <a:ext cx="12020550" cy="6858000"/>
          </a:xfrm>
          <a:prstGeom prst="rect">
            <a:avLst/>
          </a:prstGeom>
          <a:noFill/>
        </p:spPr>
      </p:pic>
      <p:sp>
        <p:nvSpPr>
          <p:cNvPr id="4" name="Title" hidden="1"/>
          <p:cNvSpPr>
            <a:spLocks noGrp="1"/>
          </p:cNvSpPr>
          <p:nvPr>
            <p:ph type="title"/>
          </p:nvPr>
        </p:nvSpPr>
        <p:spPr/>
        <p:txBody>
          <a:bodyPr/>
          <a:lstStyle/>
          <a:p>
            <a:r>
              <a:t>Front Page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12 Months Recorded Use of Force Chart ,Title. Please refer to the notes on this slide for details"/>
          <p:cNvPicPr>
            <a:picLocks noChangeAspect="1"/>
          </p:cNvPicPr>
          <p:nvPr/>
        </p:nvPicPr>
        <p:blipFill>
          <a:blip r:embed="rId3"/>
          <a:stretch>
            <a:fillRect/>
          </a:stretch>
        </p:blipFill>
        <p:spPr>
          <a:xfrm>
            <a:off x="76200" y="10048"/>
            <a:ext cx="12020550" cy="6858000"/>
          </a:xfrm>
          <a:prstGeom prst="rect">
            <a:avLst/>
          </a:prstGeom>
          <a:noFill/>
        </p:spPr>
      </p:pic>
      <p:sp>
        <p:nvSpPr>
          <p:cNvPr id="4" name="Title" hidden="1"/>
          <p:cNvSpPr>
            <a:spLocks noGrp="1"/>
          </p:cNvSpPr>
          <p:nvPr>
            <p:ph type="title"/>
          </p:nvPr>
        </p:nvSpPr>
        <p:spPr/>
        <p:txBody>
          <a:bodyPr/>
          <a:lstStyle/>
          <a:p>
            <a:r>
              <a:t>Monthly Use of Force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Daily Average Use of Force by Month ,Titl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Daily Averages by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Data Note ,Overview ,Top Three locations by percentage ,Count of Use of Force by Location Type ,slicer ,Percentage of Use of Force by Location Typ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Location Type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op Reasons for Use of Force in Period ,Percentage of Use of Force by Reason ,Title ,Data Note ,Overview ,Count of Use of Force by Reaso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itle ,Data Note ,tableEx ,Overview ,Top 5 Tactics Used ,Pie Chart Showing the Taser Usage Breakdow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Tactics Used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Number of Use of Force Records by Ethnicity ,slicer ,Count of Use of Force by Age Band ,Count of Use of Force by Gender ,Data Not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Counts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ount of Use of Force by Age Band ,Title ,Count of Use of Force by Gender Band ,Number of Use of Force Records by Ethnicity ,Data Note ,slicer.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Percentages</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TotalTime>
  <Words>881</Words>
  <Application>Microsoft Office PowerPoint</Application>
  <PresentationFormat>Widescreen</PresentationFormat>
  <Paragraphs>81</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Calibri Light</vt:lpstr>
      <vt:lpstr>Custom Design</vt:lpstr>
      <vt:lpstr>Front Page</vt:lpstr>
      <vt:lpstr>Monthly Use of Force</vt:lpstr>
      <vt:lpstr>Daily Averages by Month</vt:lpstr>
      <vt:lpstr>Location Type</vt:lpstr>
      <vt:lpstr>Reason</vt:lpstr>
      <vt:lpstr>Tactics Used</vt:lpstr>
      <vt:lpstr>Subject Characteristics - Counts</vt:lpstr>
      <vt:lpstr>Subject Characteristics - Percentages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ROGERS, Kirsty 8506</cp:lastModifiedBy>
  <cp:revision>9</cp:revision>
  <dcterms:created xsi:type="dcterms:W3CDTF">2016-09-04T11:54:55Z</dcterms:created>
  <dcterms:modified xsi:type="dcterms:W3CDTF">2026-08-24T13:20:42Z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8b5aee8-5735-4353-85b0-06b0f114040f_Enabled">
    <vt:lpwstr>true</vt:lpwstr>
  </property>
  <property fmtid="{D5CDD505-2E9C-101B-9397-08002B2CF9AE}" pid="3" name="MSIP_Label_b8b5aee8-5735-4353-85b0-06b0f114040f_SetDate">
    <vt:lpwstr>2026-08-24T13:20:40Z</vt:lpwstr>
  </property>
  <property fmtid="{D5CDD505-2E9C-101B-9397-08002B2CF9AE}" pid="4" name="MSIP_Label_b8b5aee8-5735-4353-85b0-06b0f114040f_Method">
    <vt:lpwstr>Privileged</vt:lpwstr>
  </property>
  <property fmtid="{D5CDD505-2E9C-101B-9397-08002B2CF9AE}" pid="5" name="MSIP_Label_b8b5aee8-5735-4353-85b0-06b0f114040f_Name">
    <vt:lpwstr>b8b5aee8-5735-4353-85b0-06b0f114040f</vt:lpwstr>
  </property>
  <property fmtid="{D5CDD505-2E9C-101B-9397-08002B2CF9AE}" pid="6" name="MSIP_Label_b8b5aee8-5735-4353-85b0-06b0f114040f_SiteId">
    <vt:lpwstr>a3c59d1b-b8f1-4299-9d6a-39ad8f570422</vt:lpwstr>
  </property>
  <property fmtid="{D5CDD505-2E9C-101B-9397-08002B2CF9AE}" pid="7" name="MSIP_Label_b8b5aee8-5735-4353-85b0-06b0f114040f_ActionId">
    <vt:lpwstr>1ac209e6-3793-4cac-b739-f5c660cb4355</vt:lpwstr>
  </property>
  <property fmtid="{D5CDD505-2E9C-101B-9397-08002B2CF9AE}" pid="8" name="MSIP_Label_b8b5aee8-5735-4353-85b0-06b0f114040f_ContentBits">
    <vt:lpwstr>0</vt:lpwstr>
  </property>
  <property fmtid="{D5CDD505-2E9C-101B-9397-08002B2CF9AE}" pid="9" name="MSIP_Label_b8b5aee8-5735-4353-85b0-06b0f114040f_Tag">
    <vt:lpwstr>10, 0, 1, 1</vt:lpwstr>
  </property>
</Properties>
</file>